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1"/>
  </p:notesMasterIdLst>
  <p:sldIdLst>
    <p:sldId id="264" r:id="rId2"/>
    <p:sldId id="492" r:id="rId3"/>
    <p:sldId id="572" r:id="rId4"/>
    <p:sldId id="471" r:id="rId5"/>
    <p:sldId id="485" r:id="rId6"/>
    <p:sldId id="452" r:id="rId7"/>
    <p:sldId id="488" r:id="rId8"/>
    <p:sldId id="489" r:id="rId9"/>
    <p:sldId id="490" r:id="rId10"/>
    <p:sldId id="508" r:id="rId11"/>
    <p:sldId id="509" r:id="rId12"/>
    <p:sldId id="510" r:id="rId13"/>
    <p:sldId id="511" r:id="rId14"/>
    <p:sldId id="456" r:id="rId15"/>
    <p:sldId id="282" r:id="rId16"/>
    <p:sldId id="475" r:id="rId17"/>
    <p:sldId id="494" r:id="rId18"/>
    <p:sldId id="497" r:id="rId19"/>
    <p:sldId id="480" r:id="rId20"/>
    <p:sldId id="526" r:id="rId21"/>
    <p:sldId id="571" r:id="rId22"/>
    <p:sldId id="547" r:id="rId23"/>
    <p:sldId id="498" r:id="rId24"/>
    <p:sldId id="512" r:id="rId25"/>
    <p:sldId id="515" r:id="rId26"/>
    <p:sldId id="545" r:id="rId27"/>
    <p:sldId id="516" r:id="rId28"/>
    <p:sldId id="528" r:id="rId29"/>
    <p:sldId id="521" r:id="rId30"/>
    <p:sldId id="524" r:id="rId31"/>
    <p:sldId id="525" r:id="rId32"/>
    <p:sldId id="518" r:id="rId33"/>
    <p:sldId id="527" r:id="rId34"/>
    <p:sldId id="532" r:id="rId35"/>
    <p:sldId id="529" r:id="rId36"/>
    <p:sldId id="530" r:id="rId37"/>
    <p:sldId id="533" r:id="rId38"/>
    <p:sldId id="534" r:id="rId39"/>
    <p:sldId id="566" r:id="rId40"/>
    <p:sldId id="535" r:id="rId41"/>
    <p:sldId id="537" r:id="rId42"/>
    <p:sldId id="538" r:id="rId43"/>
    <p:sldId id="540" r:id="rId44"/>
    <p:sldId id="543" r:id="rId45"/>
    <p:sldId id="539" r:id="rId46"/>
    <p:sldId id="544" r:id="rId47"/>
    <p:sldId id="548" r:id="rId48"/>
    <p:sldId id="551" r:id="rId49"/>
    <p:sldId id="536" r:id="rId50"/>
    <p:sldId id="482" r:id="rId51"/>
    <p:sldId id="550" r:id="rId52"/>
    <p:sldId id="552" r:id="rId53"/>
    <p:sldId id="567" r:id="rId54"/>
    <p:sldId id="549" r:id="rId55"/>
    <p:sldId id="553" r:id="rId56"/>
    <p:sldId id="562" r:id="rId57"/>
    <p:sldId id="563" r:id="rId58"/>
    <p:sldId id="554" r:id="rId59"/>
    <p:sldId id="555" r:id="rId60"/>
    <p:sldId id="556" r:id="rId61"/>
    <p:sldId id="558" r:id="rId62"/>
    <p:sldId id="557" r:id="rId63"/>
    <p:sldId id="559" r:id="rId64"/>
    <p:sldId id="560" r:id="rId65"/>
    <p:sldId id="561" r:id="rId66"/>
    <p:sldId id="564" r:id="rId67"/>
    <p:sldId id="565" r:id="rId68"/>
    <p:sldId id="570" r:id="rId69"/>
    <p:sldId id="569" r:id="rId7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018">
          <p15:clr>
            <a:srgbClr val="A4A3A4"/>
          </p15:clr>
        </p15:guide>
        <p15:guide id="2" pos="7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DE4"/>
    <a:srgbClr val="EAD79C"/>
    <a:srgbClr val="E3AE24"/>
    <a:srgbClr val="A3792C"/>
    <a:srgbClr val="756C66"/>
    <a:srgbClr val="856024"/>
    <a:srgbClr val="D19B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91"/>
    <p:restoredTop sz="94643"/>
  </p:normalViewPr>
  <p:slideViewPr>
    <p:cSldViewPr snapToGrid="0" snapToObjects="1">
      <p:cViewPr>
        <p:scale>
          <a:sx n="94" d="100"/>
          <a:sy n="94" d="100"/>
        </p:scale>
        <p:origin x="-576" y="72"/>
      </p:cViewPr>
      <p:guideLst>
        <p:guide orient="horz" pos="3018"/>
        <p:guide pos="7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notesMaster" Target="notesMasters/notesMaster1.xml"/><Relationship Id="rId72" Type="http://schemas.openxmlformats.org/officeDocument/2006/relationships/printerSettings" Target="printerSettings/printerSettings1.bin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0.jpeg>
</file>

<file path=ppt/media/image11.jpeg>
</file>

<file path=ppt/media/image12.jpeg>
</file>

<file path=ppt/media/image13.jpeg>
</file>

<file path=ppt/media/image14.jpeg>
</file>

<file path=ppt/media/image15.tiff>
</file>

<file path=ppt/media/image16.tiff>
</file>

<file path=ppt/media/image18.png>
</file>

<file path=ppt/media/image2.jpg>
</file>

<file path=ppt/media/image26.tiff>
</file>

<file path=ppt/media/image4.png>
</file>

<file path=ppt/media/image6.png>
</file>

<file path=ppt/media/image7.tiff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2AE9AF-5B02-A343-87BA-BF97CE0E58AE}" type="datetimeFigureOut">
              <a:rPr lang="en-US" smtClean="0"/>
              <a:t>1/10/17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96C59-4C62-F748-9189-0658811B1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17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1227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often think of a directory as a container that holds other files (or directories), Mac and Windows users can relate a </a:t>
            </a:r>
            <a:r>
              <a:rPr lang="en-US" i="1" dirty="0" smtClean="0">
                <a:solidFill>
                  <a:srgbClr val="000099"/>
                </a:solidFill>
              </a:rPr>
              <a:t>directory</a:t>
            </a:r>
            <a:r>
              <a:rPr lang="en-US" dirty="0" smtClean="0"/>
              <a:t> to the same idea as a </a:t>
            </a:r>
            <a:r>
              <a:rPr lang="en-US" i="1" dirty="0" smtClean="0">
                <a:solidFill>
                  <a:srgbClr val="000099"/>
                </a:solidFill>
              </a:rPr>
              <a:t>folder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6378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1800" b="0" dirty="0" smtClean="0">
                <a:latin typeface="Courier New"/>
                <a:ea typeface="Courier New" charset="0"/>
                <a:cs typeface="Courier New"/>
              </a:rPr>
              <a:t>./</a:t>
            </a:r>
            <a:r>
              <a:rPr lang="en-US" sz="1800" b="0" dirty="0" smtClean="0">
                <a:latin typeface="Courier New"/>
                <a:cs typeface="Courier New"/>
              </a:rPr>
              <a:t>			current directory</a:t>
            </a:r>
          </a:p>
          <a:p>
            <a:pPr lvl="1"/>
            <a:r>
              <a:rPr lang="en-US" sz="1800" b="0" dirty="0" smtClean="0">
                <a:latin typeface="Courier New"/>
                <a:ea typeface="Courier New" charset="0"/>
                <a:cs typeface="Courier New"/>
              </a:rPr>
              <a:t>../</a:t>
            </a:r>
            <a:r>
              <a:rPr lang="en-US" sz="1800" b="0" dirty="0" smtClean="0">
                <a:latin typeface="Courier New"/>
                <a:cs typeface="Courier New"/>
              </a:rPr>
              <a:t>			parent directory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515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431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/>
          <p:cNvSpPr/>
          <p:nvPr userDrawn="1"/>
        </p:nvSpPr>
        <p:spPr>
          <a:xfrm>
            <a:off x="0" y="-1"/>
            <a:ext cx="9144000" cy="13316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 userDrawn="1"/>
        </p:nvSpPr>
        <p:spPr>
          <a:xfrm>
            <a:off x="0" y="5526307"/>
            <a:ext cx="2619356" cy="13316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 hasCustomPrompt="1"/>
          </p:nvPr>
        </p:nvSpPr>
        <p:spPr>
          <a:xfrm>
            <a:off x="7010455" y="1530903"/>
            <a:ext cx="1946590" cy="311740"/>
          </a:xfrm>
        </p:spPr>
        <p:txBody>
          <a:bodyPr>
            <a:normAutofit/>
          </a:bodyPr>
          <a:lstStyle>
            <a:lvl1pPr>
              <a:defRPr sz="1400" b="1">
                <a:solidFill>
                  <a:srgbClr val="756C66"/>
                </a:solidFill>
              </a:defRPr>
            </a:lvl1pPr>
          </a:lstStyle>
          <a:p>
            <a:pPr lvl="0"/>
            <a:r>
              <a:rPr lang="en-US" dirty="0" smtClean="0"/>
              <a:t>Presenter name</a:t>
            </a:r>
            <a:endParaRPr lang="en-US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7010456" y="1834419"/>
            <a:ext cx="1946590" cy="333828"/>
          </a:xfr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 sz="1400">
                <a:solidFill>
                  <a:srgbClr val="756C66"/>
                </a:solidFill>
              </a:defRPr>
            </a:lvl1pPr>
          </a:lstStyle>
          <a:p>
            <a:pPr lvl="0"/>
            <a:r>
              <a:rPr lang="en-US" dirty="0" smtClean="0"/>
              <a:t>Presenter title</a:t>
            </a:r>
            <a:endParaRPr lang="en-US" dirty="0"/>
          </a:p>
        </p:txBody>
      </p:sp>
      <p:pic>
        <p:nvPicPr>
          <p:cNvPr id="38" name="Picture 37" descr="PU_sigtab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" b="12554"/>
          <a:stretch/>
        </p:blipFill>
        <p:spPr>
          <a:xfrm>
            <a:off x="6935432" y="0"/>
            <a:ext cx="1942418" cy="1021073"/>
          </a:xfrm>
          <a:prstGeom prst="rect">
            <a:avLst/>
          </a:prstGeom>
        </p:spPr>
      </p:pic>
      <p:cxnSp>
        <p:nvCxnSpPr>
          <p:cNvPr id="43" name="Straight Connector 42"/>
          <p:cNvCxnSpPr/>
          <p:nvPr userDrawn="1"/>
        </p:nvCxnSpPr>
        <p:spPr>
          <a:xfrm>
            <a:off x="7105006" y="4481655"/>
            <a:ext cx="149436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 userDrawn="1"/>
        </p:nvCxnSpPr>
        <p:spPr>
          <a:xfrm>
            <a:off x="7113361" y="4790761"/>
            <a:ext cx="149436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 userDrawn="1"/>
        </p:nvCxnSpPr>
        <p:spPr>
          <a:xfrm>
            <a:off x="7105006" y="4170864"/>
            <a:ext cx="149436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7010456" y="4133099"/>
            <a:ext cx="1946590" cy="713823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 cap="all" baseline="0">
                <a:solidFill>
                  <a:srgbClr val="756C66"/>
                </a:solidFill>
                <a:latin typeface="Impact"/>
                <a:cs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Subhead Single </a:t>
            </a:r>
            <a:br>
              <a:rPr lang="en-US" dirty="0" smtClean="0"/>
            </a:br>
            <a:r>
              <a:rPr lang="en-US" dirty="0" smtClean="0"/>
              <a:t>Double Line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7010400" y="2416944"/>
            <a:ext cx="1946275" cy="350838"/>
          </a:xfrm>
        </p:spPr>
        <p:txBody>
          <a:bodyPr>
            <a:normAutofit/>
          </a:bodyPr>
          <a:lstStyle>
            <a:lvl1pPr>
              <a:defRPr sz="1400" b="1" baseline="0">
                <a:solidFill>
                  <a:srgbClr val="D19B23"/>
                </a:solidFill>
              </a:defRPr>
            </a:lvl1pPr>
          </a:lstStyle>
          <a:p>
            <a:pPr lvl="0"/>
            <a:r>
              <a:rPr lang="en-US" dirty="0" smtClean="0"/>
              <a:t>Month day, year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982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/>
          <p:cNvSpPr/>
          <p:nvPr userDrawn="1"/>
        </p:nvSpPr>
        <p:spPr>
          <a:xfrm>
            <a:off x="0" y="-1"/>
            <a:ext cx="9144000" cy="13316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 descr="PU_sigtab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" b="12554"/>
          <a:stretch/>
        </p:blipFill>
        <p:spPr>
          <a:xfrm>
            <a:off x="6935432" y="0"/>
            <a:ext cx="1942418" cy="1021073"/>
          </a:xfrm>
          <a:prstGeom prst="rect">
            <a:avLst/>
          </a:prstGeom>
        </p:spPr>
      </p:pic>
      <p:sp>
        <p:nvSpPr>
          <p:cNvPr id="43" name="Rectangle 42"/>
          <p:cNvSpPr/>
          <p:nvPr userDrawn="1"/>
        </p:nvSpPr>
        <p:spPr>
          <a:xfrm>
            <a:off x="0" y="5526307"/>
            <a:ext cx="2619356" cy="13316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9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0C8F5-D920-BB4B-933F-7F3EB43C82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396101" y="165992"/>
            <a:ext cx="4297048" cy="713823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 cap="all" baseline="0">
                <a:solidFill>
                  <a:srgbClr val="E3AE24"/>
                </a:solidFill>
                <a:latin typeface="Impact"/>
                <a:cs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Subhead Single Line</a:t>
            </a:r>
            <a:br>
              <a:rPr lang="en-US" dirty="0" smtClean="0"/>
            </a:br>
            <a:r>
              <a:rPr lang="en-US" dirty="0" smtClean="0"/>
              <a:t>Double Line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2"/>
          </p:nvPr>
        </p:nvSpPr>
        <p:spPr>
          <a:xfrm>
            <a:off x="457200" y="1608139"/>
            <a:ext cx="8235949" cy="432646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451182" y="824364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4451182" y="513373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4451182" y="208811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024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3948530" cy="434270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0C8F5-D920-BB4B-933F-7F3EB43C821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4671604" y="1600373"/>
            <a:ext cx="4015195" cy="4342542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396101" y="165992"/>
            <a:ext cx="4297048" cy="713823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 cap="all" baseline="0">
                <a:solidFill>
                  <a:srgbClr val="E3AE24"/>
                </a:solidFill>
                <a:latin typeface="Impact"/>
                <a:cs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Subhead Single Line</a:t>
            </a:r>
            <a:br>
              <a:rPr lang="en-US" dirty="0" smtClean="0"/>
            </a:br>
            <a:r>
              <a:rPr lang="en-US" dirty="0" smtClean="0"/>
              <a:t>Double Line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451182" y="824364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4451182" y="513373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4451182" y="208811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793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3948530" cy="433440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33440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0C8F5-D920-BB4B-933F-7F3EB43C821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396101" y="165992"/>
            <a:ext cx="4297048" cy="713823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 cap="all" baseline="0">
                <a:solidFill>
                  <a:srgbClr val="E3AE24"/>
                </a:solidFill>
                <a:latin typeface="Impact"/>
                <a:cs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Subhead Single Line</a:t>
            </a:r>
            <a:br>
              <a:rPr lang="en-US" dirty="0" smtClean="0"/>
            </a:br>
            <a:r>
              <a:rPr lang="en-US" dirty="0" smtClean="0"/>
              <a:t>Double Line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4451182" y="824364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4451182" y="513373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 userDrawn="1"/>
        </p:nvCxnSpPr>
        <p:spPr>
          <a:xfrm>
            <a:off x="4451182" y="208811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535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948888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948888" cy="3768033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768033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AB80C8F5-D920-BB4B-933F-7F3EB43C82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396101" y="165992"/>
            <a:ext cx="4297048" cy="713823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 cap="all" baseline="0">
                <a:solidFill>
                  <a:srgbClr val="E3AE24"/>
                </a:solidFill>
                <a:latin typeface="Impact"/>
                <a:cs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Subhead Single Line</a:t>
            </a:r>
            <a:br>
              <a:rPr lang="en-US" dirty="0" smtClean="0"/>
            </a:br>
            <a:r>
              <a:rPr lang="en-US" dirty="0" smtClean="0"/>
              <a:t>Double Line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4451182" y="824364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>
            <a:off x="4451182" y="513373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>
            <a:off x="4451182" y="208811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3700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0C8F5-D920-BB4B-933F-7F3EB43C821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4396101" y="165992"/>
            <a:ext cx="4297048" cy="713823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1" cap="all" baseline="0">
                <a:solidFill>
                  <a:srgbClr val="E3AE24"/>
                </a:solidFill>
                <a:latin typeface="Impact"/>
                <a:cs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Subhead Single Line</a:t>
            </a:r>
            <a:br>
              <a:rPr lang="en-US" dirty="0" smtClean="0"/>
            </a:br>
            <a:r>
              <a:rPr lang="en-US" dirty="0" smtClean="0"/>
              <a:t>Double Line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4451182" y="824364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4451182" y="513373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>
            <a:off x="4451182" y="208811"/>
            <a:ext cx="27149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0091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-1"/>
            <a:ext cx="9144000" cy="13316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0C8F5-D920-BB4B-933F-7F3EB43C82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4847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emf"/><Relationship Id="rId11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21492"/>
            <a:ext cx="8235950" cy="4221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955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AB80C8F5-D920-BB4B-933F-7F3EB43C82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367130" y="1535528"/>
            <a:ext cx="8326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0"/>
            <a:ext cx="4258624" cy="915109"/>
            <a:chOff x="0" y="0"/>
            <a:chExt cx="4258624" cy="915109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4258624" cy="9151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 descr="h2_lines_white.pdf"/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582" t="22582" r="51958" b="48017"/>
            <a:stretch/>
          </p:blipFill>
          <p:spPr>
            <a:xfrm>
              <a:off x="13136" y="1"/>
              <a:ext cx="4245487" cy="915108"/>
            </a:xfrm>
            <a:prstGeom prst="rect">
              <a:avLst/>
            </a:prstGeom>
          </p:spPr>
        </p:pic>
      </p:grpSp>
      <p:pic>
        <p:nvPicPr>
          <p:cNvPr id="15" name="Picture 14" descr="Purdue Logo.jpg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276" y="6248400"/>
            <a:ext cx="1353312" cy="42062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293"/>
            <a:ext cx="3801423" cy="10422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853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6" r:id="rId3"/>
    <p:sldLayoutId id="2147483657" r:id="rId4"/>
    <p:sldLayoutId id="2147483652" r:id="rId5"/>
    <p:sldLayoutId id="2147483653" r:id="rId6"/>
    <p:sldLayoutId id="2147483654" r:id="rId7"/>
    <p:sldLayoutId id="2147483655" r:id="rId8"/>
  </p:sldLayoutIdLst>
  <p:txStyles>
    <p:titleStyle>
      <a:lvl1pPr algn="l" defTabSz="457200" rtl="0" eaLnBrk="1" latinLnBrk="0" hangingPunct="1">
        <a:lnSpc>
          <a:spcPct val="80000"/>
        </a:lnSpc>
        <a:spcBef>
          <a:spcPct val="0"/>
        </a:spcBef>
        <a:buNone/>
        <a:defRPr sz="3800" kern="1200" cap="all">
          <a:solidFill>
            <a:schemeClr val="bg1"/>
          </a:solidFill>
          <a:latin typeface="Impact"/>
          <a:ea typeface="+mj-ea"/>
          <a:cs typeface="Impac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3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3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tiff"/><Relationship Id="rId3" Type="http://schemas.openxmlformats.org/officeDocument/2006/relationships/image" Target="../media/image16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e.scu.edu/~yfang/coen11/vi-CheatSheet.pdf" TargetMode="External"/><Relationship Id="rId4" Type="http://schemas.openxmlformats.org/officeDocument/2006/relationships/hyperlink" Target="http://www.ic.unicamp.br/~helio/disciplinas/MC102/Emacs_Reference_Card.pdf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viemu.com/vi-vim-cheat-sheet.gif" TargetMode="Externa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cac.purdue.edu/compute/rcac_cluster_reference.pdf" TargetMode="External"/><Relationship Id="rId4" Type="http://schemas.openxmlformats.org/officeDocument/2006/relationships/hyperlink" Target="http://www.ee.surrey.ac.uk/Teaching/Unix/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www.rcac.purdue.edu/tutorials/unix101/unix101.pdf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3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://git-scm.com/book" TargetMode="External"/><Relationship Id="rId4" Type="http://schemas.openxmlformats.org/officeDocument/2006/relationships/hyperlink" Target="https://www.atlassian.com/git" TargetMode="External"/><Relationship Id="rId5" Type="http://schemas.openxmlformats.org/officeDocument/2006/relationships/hyperlink" Target="http://gitref.org/" TargetMode="External"/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training.github.com/kit/downloads/github-git-cheat-sheet.pdf" TargetMode="Externa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cac.purdue.edu/compute/scholar/" TargetMode="External"/><Relationship Id="rId4" Type="http://schemas.openxmlformats.org/officeDocument/2006/relationships/image" Target="../media/image26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4129"/>
            <a:ext cx="6786879" cy="6132979"/>
          </a:xfrm>
          <a:prstGeom prst="rect">
            <a:avLst/>
          </a:prstGeom>
        </p:spPr>
      </p:pic>
      <p:sp>
        <p:nvSpPr>
          <p:cNvPr id="14" name="Text Placeholder 13"/>
          <p:cNvSpPr>
            <a:spLocks noGrp="1"/>
          </p:cNvSpPr>
          <p:nvPr>
            <p:ph type="body" sz="quarter" idx="14"/>
          </p:nvPr>
        </p:nvSpPr>
        <p:spPr>
          <a:xfrm>
            <a:off x="7010455" y="1179026"/>
            <a:ext cx="1946590" cy="311740"/>
          </a:xfrm>
        </p:spPr>
        <p:txBody>
          <a:bodyPr/>
          <a:lstStyle/>
          <a:p>
            <a:r>
              <a:rPr lang="en-US" dirty="0" smtClean="0"/>
              <a:t>Xiao Zhu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7010456" y="1482542"/>
            <a:ext cx="1946590" cy="333828"/>
          </a:xfrm>
        </p:spPr>
        <p:txBody>
          <a:bodyPr/>
          <a:lstStyle/>
          <a:p>
            <a:r>
              <a:rPr lang="en-US" dirty="0" smtClean="0"/>
              <a:t>Senior Research Scientist</a:t>
            </a:r>
          </a:p>
          <a:p>
            <a:r>
              <a:rPr lang="en-US" dirty="0" smtClean="0"/>
              <a:t>Research Computing, Purdue University</a:t>
            </a:r>
          </a:p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1"/>
          </p:nvPr>
        </p:nvSpPr>
        <p:spPr>
          <a:xfrm>
            <a:off x="7010455" y="4138370"/>
            <a:ext cx="1946590" cy="713823"/>
          </a:xfrm>
        </p:spPr>
        <p:txBody>
          <a:bodyPr/>
          <a:lstStyle/>
          <a:p>
            <a:r>
              <a:rPr lang="en-US" dirty="0" smtClean="0"/>
              <a:t>ME 614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7010771" y="3820025"/>
            <a:ext cx="1946275" cy="350838"/>
          </a:xfrm>
        </p:spPr>
        <p:txBody>
          <a:bodyPr>
            <a:normAutofit/>
          </a:bodyPr>
          <a:lstStyle/>
          <a:p>
            <a:r>
              <a:rPr lang="en-US" dirty="0" smtClean="0"/>
              <a:t>January 11, 2017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-1" y="4170863"/>
            <a:ext cx="6786882" cy="2044341"/>
            <a:chOff x="-1" y="4170863"/>
            <a:chExt cx="6786882" cy="2044341"/>
          </a:xfrm>
        </p:grpSpPr>
        <p:pic>
          <p:nvPicPr>
            <p:cNvPr id="20" name="Picture 19" descr="Lines_blk.2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0743"/>
            <a:stretch/>
          </p:blipFill>
          <p:spPr>
            <a:xfrm>
              <a:off x="-1" y="4170864"/>
              <a:ext cx="6786881" cy="1985612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0" y="4170863"/>
              <a:ext cx="6786881" cy="2044341"/>
            </a:xfrm>
            <a:prstGeom prst="rect">
              <a:avLst/>
            </a:prstGeom>
            <a:solidFill>
              <a:srgbClr val="3C2407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/>
          <p:cNvSpPr/>
          <p:nvPr/>
        </p:nvSpPr>
        <p:spPr>
          <a:xfrm>
            <a:off x="0" y="6156475"/>
            <a:ext cx="6786881" cy="701525"/>
          </a:xfrm>
          <a:prstGeom prst="rect">
            <a:avLst/>
          </a:prstGeom>
          <a:solidFill>
            <a:srgbClr val="D19B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 Placeholder 3"/>
          <p:cNvSpPr txBox="1">
            <a:spLocks/>
          </p:cNvSpPr>
          <p:nvPr/>
        </p:nvSpPr>
        <p:spPr>
          <a:xfrm>
            <a:off x="357853" y="4151312"/>
            <a:ext cx="6221938" cy="16913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5200" kern="1200" cap="all">
                <a:solidFill>
                  <a:schemeClr val="bg1"/>
                </a:solidFill>
                <a:latin typeface="Impact"/>
                <a:ea typeface="+mn-ea"/>
                <a:cs typeface="Arial"/>
              </a:defRPr>
            </a:lvl1pPr>
            <a:lvl2pPr marL="0" indent="0" algn="l" defTabSz="457200" rtl="0" eaLnBrk="1" latinLnBrk="0" hangingPunct="1">
              <a:lnSpc>
                <a:spcPts val="8900"/>
              </a:lnSpc>
              <a:spcBef>
                <a:spcPts val="0"/>
              </a:spcBef>
              <a:buFontTx/>
              <a:buNone/>
              <a:defRPr sz="9800" kern="1200" cap="all" baseline="0">
                <a:solidFill>
                  <a:srgbClr val="A3792C"/>
                </a:solidFill>
                <a:latin typeface="Impact"/>
                <a:ea typeface="+mn-ea"/>
                <a:cs typeface="Arial"/>
              </a:defRPr>
            </a:lvl2pPr>
            <a:lvl3pPr marL="0" indent="0" algn="l" defTabSz="457200" rtl="0" eaLnBrk="1" latinLnBrk="0" hangingPunct="1">
              <a:lnSpc>
                <a:spcPts val="4000"/>
              </a:lnSpc>
              <a:spcBef>
                <a:spcPts val="0"/>
              </a:spcBef>
              <a:buFontTx/>
              <a:buNone/>
              <a:defRPr sz="4000" kern="1200" cap="all" baseline="0">
                <a:solidFill>
                  <a:schemeClr val="bg1">
                    <a:lumMod val="65000"/>
                  </a:schemeClr>
                </a:solidFill>
                <a:latin typeface="Impact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 smtClean="0"/>
              <a:t>Supercomputers,</a:t>
            </a:r>
          </a:p>
          <a:p>
            <a:r>
              <a:rPr lang="en-US" sz="4800" dirty="0" smtClean="0"/>
              <a:t>Linux computing environment</a:t>
            </a:r>
            <a:endParaRPr lang="en-US" sz="4800" dirty="0"/>
          </a:p>
        </p:txBody>
      </p:sp>
      <p:sp>
        <p:nvSpPr>
          <p:cNvPr id="29" name="Text Placeholder 3"/>
          <p:cNvSpPr txBox="1">
            <a:spLocks/>
          </p:cNvSpPr>
          <p:nvPr/>
        </p:nvSpPr>
        <p:spPr>
          <a:xfrm>
            <a:off x="357853" y="5322625"/>
            <a:ext cx="6221938" cy="98640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6200" kern="1200" cap="all">
                <a:solidFill>
                  <a:srgbClr val="D19B23"/>
                </a:solidFill>
                <a:latin typeface="Impact"/>
                <a:ea typeface="+mn-ea"/>
                <a:cs typeface="Arial"/>
              </a:defRPr>
            </a:lvl1pPr>
            <a:lvl2pPr marL="0" indent="0" algn="l" defTabSz="457200" rtl="0" eaLnBrk="1" latinLnBrk="0" hangingPunct="1">
              <a:lnSpc>
                <a:spcPts val="8900"/>
              </a:lnSpc>
              <a:spcBef>
                <a:spcPts val="0"/>
              </a:spcBef>
              <a:buFontTx/>
              <a:buNone/>
              <a:defRPr sz="9800" kern="1200" cap="all" baseline="0">
                <a:solidFill>
                  <a:srgbClr val="A3792C"/>
                </a:solidFill>
                <a:latin typeface="Impact"/>
                <a:ea typeface="+mn-ea"/>
                <a:cs typeface="Arial"/>
              </a:defRPr>
            </a:lvl2pPr>
            <a:lvl3pPr marL="0" indent="0" algn="l" defTabSz="457200" rtl="0" eaLnBrk="1" latinLnBrk="0" hangingPunct="1">
              <a:lnSpc>
                <a:spcPts val="4000"/>
              </a:lnSpc>
              <a:spcBef>
                <a:spcPts val="0"/>
              </a:spcBef>
              <a:buFontTx/>
              <a:buNone/>
              <a:defRPr sz="4000" kern="1200" cap="all" baseline="0">
                <a:solidFill>
                  <a:schemeClr val="bg1">
                    <a:lumMod val="65000"/>
                  </a:schemeClr>
                </a:solidFill>
                <a:latin typeface="Impact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38527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45" y="-162405"/>
            <a:ext cx="3801423" cy="1042220"/>
          </a:xfrm>
        </p:spPr>
        <p:txBody>
          <a:bodyPr/>
          <a:lstStyle/>
          <a:p>
            <a:r>
              <a:rPr lang="en-US" dirty="0" err="1" smtClean="0"/>
              <a:t>SUpercomputers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Clusters</a:t>
            </a:r>
          </a:p>
        </p:txBody>
      </p:sp>
      <p:pic>
        <p:nvPicPr>
          <p:cNvPr id="7" name="Picture 12" descr="Stampede_router__CROP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83300" y="2581275"/>
            <a:ext cx="2630488" cy="359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8" name="Group 20"/>
          <p:cNvGrpSpPr>
            <a:grpSpLocks/>
          </p:cNvGrpSpPr>
          <p:nvPr/>
        </p:nvGrpSpPr>
        <p:grpSpPr bwMode="auto">
          <a:xfrm>
            <a:off x="3756025" y="2581275"/>
            <a:ext cx="2024063" cy="4140200"/>
            <a:chOff x="1267" y="1474"/>
            <a:chExt cx="1293" cy="2734"/>
          </a:xfrm>
        </p:grpSpPr>
        <p:pic>
          <p:nvPicPr>
            <p:cNvPr id="9" name="Picture 11" descr="Stampede_compute_nodes__CROP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1267" y="1474"/>
              <a:ext cx="1293" cy="27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Rectangle 17"/>
            <p:cNvSpPr>
              <a:spLocks noChangeArrowheads="1"/>
            </p:cNvSpPr>
            <p:nvPr/>
          </p:nvSpPr>
          <p:spPr bwMode="auto">
            <a:xfrm>
              <a:off x="2004" y="2496"/>
              <a:ext cx="103" cy="190"/>
            </a:xfrm>
            <a:prstGeom prst="rect">
              <a:avLst/>
            </a:prstGeom>
            <a:noFill/>
            <a:ln w="2540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pic>
        <p:nvPicPr>
          <p:cNvPr id="11" name="Picture 21" descr="Stampede_racks__CROP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52463" y="2581275"/>
            <a:ext cx="2693987" cy="3590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 Placeholder 9"/>
          <p:cNvSpPr>
            <a:spLocks noGrp="1"/>
          </p:cNvSpPr>
          <p:nvPr>
            <p:ph type="body" idx="12"/>
          </p:nvPr>
        </p:nvSpPr>
        <p:spPr>
          <a:xfrm>
            <a:off x="271145" y="1152960"/>
            <a:ext cx="8521700" cy="1050284"/>
          </a:xfrm>
        </p:spPr>
        <p:txBody>
          <a:bodyPr>
            <a:noAutofit/>
          </a:bodyPr>
          <a:lstStyle/>
          <a:p>
            <a:pPr eaLnBrk="1" hangingPunct="1">
              <a:spcBef>
                <a:spcPct val="0"/>
              </a:spcBef>
            </a:pPr>
            <a:r>
              <a:rPr lang="en-US" sz="1800" b="1" u="sng" dirty="0" smtClean="0"/>
              <a:t>Cluster</a:t>
            </a:r>
            <a:r>
              <a:rPr lang="en-US" sz="1800" b="1" dirty="0" smtClean="0"/>
              <a:t>:</a:t>
            </a:r>
            <a:r>
              <a:rPr lang="en-US" sz="1800" dirty="0" smtClean="0"/>
              <a:t> </a:t>
            </a:r>
            <a:br>
              <a:rPr lang="en-US" sz="1800" dirty="0" smtClean="0"/>
            </a:br>
            <a:r>
              <a:rPr lang="en-US" sz="1800" dirty="0" smtClean="0"/>
              <a:t>     Hardware (compute nodes + interconnect + storage)</a:t>
            </a:r>
            <a:br>
              <a:rPr lang="en-US" sz="1800" dirty="0" smtClean="0"/>
            </a:br>
            <a:r>
              <a:rPr lang="en-US" sz="1800" dirty="0" smtClean="0"/>
              <a:t>  + Software (OS + compilers + libraries + apps + queue manager)</a:t>
            </a:r>
            <a:br>
              <a:rPr lang="en-US" sz="1800" dirty="0" smtClean="0"/>
            </a:br>
            <a:r>
              <a:rPr lang="en-US" sz="1800" dirty="0" smtClean="0"/>
              <a:t>  + Infrastructure (front-ends + power + cooling + data center + staff)</a:t>
            </a:r>
          </a:p>
        </p:txBody>
      </p:sp>
    </p:spTree>
    <p:extLst>
      <p:ext uri="{BB962C8B-B14F-4D97-AF65-F5344CB8AC3E}">
        <p14:creationId xmlns:p14="http://schemas.microsoft.com/office/powerpoint/2010/main" val="4019923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45" y="-162405"/>
            <a:ext cx="3801423" cy="1042220"/>
          </a:xfrm>
        </p:spPr>
        <p:txBody>
          <a:bodyPr/>
          <a:lstStyle/>
          <a:p>
            <a:r>
              <a:rPr lang="en-US" dirty="0" err="1" smtClean="0"/>
              <a:t>SUpercomputers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NODEs</a:t>
            </a:r>
          </a:p>
        </p:txBody>
      </p:sp>
      <p:grpSp>
        <p:nvGrpSpPr>
          <p:cNvPr id="63" name="Group 62"/>
          <p:cNvGrpSpPr/>
          <p:nvPr/>
        </p:nvGrpSpPr>
        <p:grpSpPr>
          <a:xfrm>
            <a:off x="315913" y="1774825"/>
            <a:ext cx="8626475" cy="4684058"/>
            <a:chOff x="315913" y="1774825"/>
            <a:chExt cx="8626475" cy="4684058"/>
          </a:xfrm>
        </p:grpSpPr>
        <p:sp>
          <p:nvSpPr>
            <p:cNvPr id="64" name="Text Box 8"/>
            <p:cNvSpPr txBox="1">
              <a:spLocks noChangeArrowheads="1"/>
            </p:cNvSpPr>
            <p:nvPr/>
          </p:nvSpPr>
          <p:spPr bwMode="auto">
            <a:xfrm>
              <a:off x="315913" y="3173413"/>
              <a:ext cx="184150" cy="3667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defTabSz="914400">
                <a:spcBef>
                  <a:spcPct val="50000"/>
                </a:spcBef>
              </a:pPr>
              <a:endParaRPr lang="en-US" b="0"/>
            </a:p>
          </p:txBody>
        </p:sp>
        <p:grpSp>
          <p:nvGrpSpPr>
            <p:cNvPr id="65" name="Group 17"/>
            <p:cNvGrpSpPr>
              <a:grpSpLocks/>
            </p:cNvGrpSpPr>
            <p:nvPr/>
          </p:nvGrpSpPr>
          <p:grpSpPr bwMode="auto">
            <a:xfrm>
              <a:off x="457200" y="2063750"/>
              <a:ext cx="1911350" cy="4068763"/>
              <a:chOff x="1267" y="1474"/>
              <a:chExt cx="1293" cy="2734"/>
            </a:xfrm>
          </p:grpSpPr>
          <p:pic>
            <p:nvPicPr>
              <p:cNvPr id="90" name="Picture 6" descr="Stampede_compute_nodes__CROP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1267" y="1474"/>
                <a:ext cx="1293" cy="273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91" name="Rectangle 10"/>
              <p:cNvSpPr>
                <a:spLocks noChangeArrowheads="1"/>
              </p:cNvSpPr>
              <p:nvPr/>
            </p:nvSpPr>
            <p:spPr bwMode="auto">
              <a:xfrm>
                <a:off x="2004" y="2496"/>
                <a:ext cx="103" cy="190"/>
              </a:xfrm>
              <a:prstGeom prst="rect">
                <a:avLst/>
              </a:prstGeom>
              <a:noFill/>
              <a:ln w="25400">
                <a:solidFill>
                  <a:srgbClr val="CC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6" name="Line 13"/>
            <p:cNvSpPr>
              <a:spLocks noChangeShapeType="1"/>
            </p:cNvSpPr>
            <p:nvPr/>
          </p:nvSpPr>
          <p:spPr bwMode="auto">
            <a:xfrm>
              <a:off x="1698625" y="3867150"/>
              <a:ext cx="1025525" cy="1747838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7" name="Line 14"/>
            <p:cNvSpPr>
              <a:spLocks noChangeShapeType="1"/>
            </p:cNvSpPr>
            <p:nvPr/>
          </p:nvSpPr>
          <p:spPr bwMode="auto">
            <a:xfrm flipV="1">
              <a:off x="1698625" y="2687638"/>
              <a:ext cx="1025525" cy="896937"/>
            </a:xfrm>
            <a:prstGeom prst="line">
              <a:avLst/>
            </a:prstGeom>
            <a:noFill/>
            <a:ln w="12700">
              <a:solidFill>
                <a:srgbClr val="CC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68" name="Group 55"/>
            <p:cNvGrpSpPr>
              <a:grpSpLocks/>
            </p:cNvGrpSpPr>
            <p:nvPr/>
          </p:nvGrpSpPr>
          <p:grpSpPr bwMode="auto">
            <a:xfrm>
              <a:off x="2724150" y="2687638"/>
              <a:ext cx="6218238" cy="2927350"/>
              <a:chOff x="1716" y="1693"/>
              <a:chExt cx="3917" cy="1844"/>
            </a:xfrm>
          </p:grpSpPr>
          <p:pic>
            <p:nvPicPr>
              <p:cNvPr id="87" name="Picture 16" descr="Node_with_Phi-2"/>
              <p:cNvPicPr>
                <a:picLocks noChangeAspect="1" noChangeArrowheads="1"/>
              </p:cNvPicPr>
              <p:nvPr/>
            </p:nvPicPr>
            <p:blipFill>
              <a:blip r:embed="rId4"/>
              <a:srcRect/>
              <a:stretch>
                <a:fillRect/>
              </a:stretch>
            </p:blipFill>
            <p:spPr bwMode="auto">
              <a:xfrm>
                <a:off x="1716" y="1693"/>
                <a:ext cx="3917" cy="18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sp>
            <p:nvSpPr>
              <p:cNvPr id="88" name="Rectangle 21"/>
              <p:cNvSpPr>
                <a:spLocks noChangeArrowheads="1"/>
              </p:cNvSpPr>
              <p:nvPr/>
            </p:nvSpPr>
            <p:spPr bwMode="auto">
              <a:xfrm>
                <a:off x="3028" y="1981"/>
                <a:ext cx="451" cy="363"/>
              </a:xfrm>
              <a:prstGeom prst="rect">
                <a:avLst/>
              </a:prstGeom>
              <a:noFill/>
              <a:ln w="25400">
                <a:solidFill>
                  <a:srgbClr val="CC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89" name="Rectangle 22"/>
              <p:cNvSpPr>
                <a:spLocks noChangeArrowheads="1"/>
              </p:cNvSpPr>
              <p:nvPr/>
            </p:nvSpPr>
            <p:spPr bwMode="auto">
              <a:xfrm>
                <a:off x="3744" y="1981"/>
                <a:ext cx="463" cy="363"/>
              </a:xfrm>
              <a:prstGeom prst="rect">
                <a:avLst/>
              </a:prstGeom>
              <a:noFill/>
              <a:ln w="25400">
                <a:solidFill>
                  <a:srgbClr val="CC0000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9" name="TextBox 1"/>
            <p:cNvSpPr txBox="1">
              <a:spLocks noChangeArrowheads="1"/>
            </p:cNvSpPr>
            <p:nvPr/>
          </p:nvSpPr>
          <p:spPr bwMode="auto">
            <a:xfrm>
              <a:off x="5116513" y="2038350"/>
              <a:ext cx="1192212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buFont typeface="Arial" charset="0"/>
                <a:buNone/>
              </a:pPr>
              <a:r>
                <a:rPr lang="en-US" sz="1400" dirty="0">
                  <a:latin typeface="Arial"/>
                  <a:cs typeface="Arial"/>
                </a:rPr>
                <a:t>Processors</a:t>
              </a:r>
            </a:p>
          </p:txBody>
        </p:sp>
        <p:sp>
          <p:nvSpPr>
            <p:cNvPr id="70" name="Line 24"/>
            <p:cNvSpPr>
              <a:spLocks noChangeShapeType="1"/>
            </p:cNvSpPr>
            <p:nvPr/>
          </p:nvSpPr>
          <p:spPr bwMode="auto">
            <a:xfrm flipH="1">
              <a:off x="5116513" y="2349500"/>
              <a:ext cx="522287" cy="795338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1" name="Line 25"/>
            <p:cNvSpPr>
              <a:spLocks noChangeShapeType="1"/>
            </p:cNvSpPr>
            <p:nvPr/>
          </p:nvSpPr>
          <p:spPr bwMode="auto">
            <a:xfrm>
              <a:off x="5638800" y="2374900"/>
              <a:ext cx="554038" cy="769938"/>
            </a:xfrm>
            <a:prstGeom prst="line">
              <a:avLst/>
            </a:prstGeom>
            <a:noFill/>
            <a:ln w="19050">
              <a:solidFill>
                <a:srgbClr val="CC0000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2" name="TextBox 1"/>
            <p:cNvSpPr txBox="1">
              <a:spLocks noChangeArrowheads="1"/>
            </p:cNvSpPr>
            <p:nvPr/>
          </p:nvSpPr>
          <p:spPr bwMode="auto">
            <a:xfrm>
              <a:off x="6308725" y="1774825"/>
              <a:ext cx="1171575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buFont typeface="Arial" charset="0"/>
                <a:buNone/>
              </a:pPr>
              <a:r>
                <a:rPr lang="en-US" sz="1400" b="0">
                  <a:latin typeface="Arial"/>
                  <a:cs typeface="Arial"/>
                </a:rPr>
                <a:t>Memory</a:t>
              </a:r>
            </a:p>
          </p:txBody>
        </p:sp>
        <p:sp>
          <p:nvSpPr>
            <p:cNvPr id="73" name="TextBox 1"/>
            <p:cNvSpPr txBox="1">
              <a:spLocks noChangeArrowheads="1"/>
            </p:cNvSpPr>
            <p:nvPr/>
          </p:nvSpPr>
          <p:spPr bwMode="auto">
            <a:xfrm>
              <a:off x="7521575" y="2032000"/>
              <a:ext cx="1171575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buFont typeface="Arial" charset="0"/>
                <a:buNone/>
              </a:pPr>
              <a:r>
                <a:rPr lang="en-US" sz="1400" b="0">
                  <a:latin typeface="Arial"/>
                  <a:cs typeface="Arial"/>
                </a:rPr>
                <a:t>HDD</a:t>
              </a:r>
            </a:p>
          </p:txBody>
        </p:sp>
        <p:sp>
          <p:nvSpPr>
            <p:cNvPr id="74" name="TextBox 1"/>
            <p:cNvSpPr txBox="1">
              <a:spLocks noChangeArrowheads="1"/>
            </p:cNvSpPr>
            <p:nvPr/>
          </p:nvSpPr>
          <p:spPr bwMode="auto">
            <a:xfrm>
              <a:off x="6738266" y="5841273"/>
              <a:ext cx="1171575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buFont typeface="Arial" charset="0"/>
                <a:buNone/>
              </a:pPr>
              <a:r>
                <a:rPr lang="en-US" sz="1400" b="0" dirty="0">
                  <a:latin typeface="Arial"/>
                  <a:cs typeface="Arial"/>
                </a:rPr>
                <a:t>Power supply</a:t>
              </a:r>
            </a:p>
          </p:txBody>
        </p:sp>
        <p:sp>
          <p:nvSpPr>
            <p:cNvPr id="75" name="Line 37"/>
            <p:cNvSpPr>
              <a:spLocks noChangeShapeType="1"/>
            </p:cNvSpPr>
            <p:nvPr/>
          </p:nvSpPr>
          <p:spPr bwMode="auto">
            <a:xfrm>
              <a:off x="7847013" y="2374900"/>
              <a:ext cx="196850" cy="134620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6" name="Line 38"/>
            <p:cNvSpPr>
              <a:spLocks noChangeShapeType="1"/>
            </p:cNvSpPr>
            <p:nvPr/>
          </p:nvSpPr>
          <p:spPr bwMode="auto">
            <a:xfrm flipV="1">
              <a:off x="7046913" y="4837112"/>
              <a:ext cx="1319212" cy="100416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7" name="Line 39"/>
            <p:cNvSpPr>
              <a:spLocks noChangeShapeType="1"/>
            </p:cNvSpPr>
            <p:nvPr/>
          </p:nvSpPr>
          <p:spPr bwMode="auto">
            <a:xfrm flipH="1">
              <a:off x="6308725" y="2111375"/>
              <a:ext cx="250825" cy="847725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8" name="Line 40"/>
            <p:cNvSpPr>
              <a:spLocks noChangeShapeType="1"/>
            </p:cNvSpPr>
            <p:nvPr/>
          </p:nvSpPr>
          <p:spPr bwMode="auto">
            <a:xfrm flipH="1">
              <a:off x="6477000" y="2111375"/>
              <a:ext cx="82550" cy="1762125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9" name="TextBox 1"/>
            <p:cNvSpPr txBox="1">
              <a:spLocks noChangeArrowheads="1"/>
            </p:cNvSpPr>
            <p:nvPr/>
          </p:nvSpPr>
          <p:spPr bwMode="auto">
            <a:xfrm>
              <a:off x="4306888" y="1797050"/>
              <a:ext cx="1171575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buFont typeface="Arial" charset="0"/>
                <a:buNone/>
              </a:pPr>
              <a:r>
                <a:rPr lang="en-US" sz="1400" b="0" dirty="0">
                  <a:latin typeface="Arial"/>
                  <a:cs typeface="Arial"/>
                </a:rPr>
                <a:t>Memory</a:t>
              </a:r>
            </a:p>
          </p:txBody>
        </p:sp>
        <p:sp>
          <p:nvSpPr>
            <p:cNvPr id="80" name="Line 47"/>
            <p:cNvSpPr>
              <a:spLocks noChangeShapeType="1"/>
            </p:cNvSpPr>
            <p:nvPr/>
          </p:nvSpPr>
          <p:spPr bwMode="auto">
            <a:xfrm>
              <a:off x="4635500" y="2133600"/>
              <a:ext cx="239713" cy="74930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1" name="Line 48"/>
            <p:cNvSpPr>
              <a:spLocks noChangeShapeType="1"/>
            </p:cNvSpPr>
            <p:nvPr/>
          </p:nvSpPr>
          <p:spPr bwMode="auto">
            <a:xfrm>
              <a:off x="4635500" y="2133600"/>
              <a:ext cx="82550" cy="173990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2" name="TextBox 1"/>
            <p:cNvSpPr txBox="1">
              <a:spLocks noChangeArrowheads="1"/>
            </p:cNvSpPr>
            <p:nvPr/>
          </p:nvSpPr>
          <p:spPr bwMode="auto">
            <a:xfrm>
              <a:off x="2943225" y="1820863"/>
              <a:ext cx="1171575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buFont typeface="Arial" charset="0"/>
                <a:buNone/>
              </a:pPr>
              <a:r>
                <a:rPr lang="en-US" sz="1400" b="0" dirty="0">
                  <a:latin typeface="Arial"/>
                  <a:cs typeface="Arial"/>
                </a:rPr>
                <a:t>Network card</a:t>
              </a:r>
            </a:p>
          </p:txBody>
        </p:sp>
        <p:sp>
          <p:nvSpPr>
            <p:cNvPr id="83" name="Line 54"/>
            <p:cNvSpPr>
              <a:spLocks noChangeShapeType="1"/>
            </p:cNvSpPr>
            <p:nvPr/>
          </p:nvSpPr>
          <p:spPr bwMode="auto">
            <a:xfrm>
              <a:off x="3225800" y="2401888"/>
              <a:ext cx="284163" cy="74295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4" name="Line 19"/>
            <p:cNvSpPr>
              <a:spLocks noChangeShapeType="1"/>
            </p:cNvSpPr>
            <p:nvPr/>
          </p:nvSpPr>
          <p:spPr bwMode="auto">
            <a:xfrm flipH="1" flipV="1">
              <a:off x="4395788" y="4837113"/>
              <a:ext cx="979487" cy="109855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85" name="TextBox 1"/>
            <p:cNvSpPr txBox="1">
              <a:spLocks noChangeArrowheads="1"/>
            </p:cNvSpPr>
            <p:nvPr/>
          </p:nvSpPr>
          <p:spPr bwMode="auto">
            <a:xfrm>
              <a:off x="4964113" y="5935663"/>
              <a:ext cx="1344612" cy="52322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buFont typeface="Arial" charset="0"/>
                <a:buNone/>
              </a:pPr>
              <a:r>
                <a:rPr lang="en-US" sz="1400" b="0" dirty="0">
                  <a:latin typeface="Arial"/>
                  <a:cs typeface="Arial"/>
                </a:rPr>
                <a:t>Intel Xeon Phi accelerator</a:t>
              </a:r>
            </a:p>
          </p:txBody>
        </p:sp>
        <p:sp>
          <p:nvSpPr>
            <p:cNvPr id="86" name="Line 20"/>
            <p:cNvSpPr>
              <a:spLocks noChangeShapeType="1"/>
            </p:cNvSpPr>
            <p:nvPr/>
          </p:nvSpPr>
          <p:spPr bwMode="auto">
            <a:xfrm flipV="1">
              <a:off x="5857875" y="4837113"/>
              <a:ext cx="1036638" cy="1098550"/>
            </a:xfrm>
            <a:prstGeom prst="line">
              <a:avLst/>
            </a:prstGeom>
            <a:noFill/>
            <a:ln w="12700">
              <a:solidFill>
                <a:schemeClr val="tx2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1" name="Text Placeholder 9"/>
          <p:cNvSpPr>
            <a:spLocks noGrp="1"/>
          </p:cNvSpPr>
          <p:nvPr>
            <p:ph type="body" idx="12"/>
          </p:nvPr>
        </p:nvSpPr>
        <p:spPr>
          <a:xfrm>
            <a:off x="457200" y="1390650"/>
            <a:ext cx="8235950" cy="949325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000" b="1" u="sng" dirty="0" smtClean="0">
                <a:latin typeface="Arial" charset="0"/>
                <a:cs typeface="Arial" charset="0"/>
              </a:rPr>
              <a:t>Node</a:t>
            </a:r>
            <a:r>
              <a:rPr lang="en-US" sz="2000" b="1" dirty="0" smtClean="0">
                <a:latin typeface="Arial" charset="0"/>
                <a:cs typeface="Arial" charset="0"/>
              </a:rPr>
              <a:t>:</a:t>
            </a:r>
            <a:r>
              <a:rPr lang="en-US" sz="2000" dirty="0" smtClean="0">
                <a:latin typeface="Arial" charset="0"/>
                <a:cs typeface="Arial" charset="0"/>
              </a:rPr>
              <a:t> a computer</a:t>
            </a:r>
          </a:p>
        </p:txBody>
      </p:sp>
    </p:spTree>
    <p:extLst>
      <p:ext uri="{BB962C8B-B14F-4D97-AF65-F5344CB8AC3E}">
        <p14:creationId xmlns:p14="http://schemas.microsoft.com/office/powerpoint/2010/main" val="3623708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45" y="-162405"/>
            <a:ext cx="3801423" cy="1042220"/>
          </a:xfrm>
        </p:spPr>
        <p:txBody>
          <a:bodyPr/>
          <a:lstStyle/>
          <a:p>
            <a:r>
              <a:rPr lang="en-US" dirty="0" err="1" smtClean="0"/>
              <a:t>SUpercomputers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CPUS</a:t>
            </a:r>
          </a:p>
        </p:txBody>
      </p:sp>
      <p:pic>
        <p:nvPicPr>
          <p:cNvPr id="35" name="Picture 32" descr="xeon_e5__CROP"/>
          <p:cNvPicPr>
            <a:picLocks noChangeAspect="1" noChangeArrowheads="1"/>
          </p:cNvPicPr>
          <p:nvPr/>
        </p:nvPicPr>
        <p:blipFill>
          <a:blip r:embed="rId3">
            <a:grayscl/>
          </a:blip>
          <a:srcRect/>
          <a:stretch>
            <a:fillRect/>
          </a:stretch>
        </p:blipFill>
        <p:spPr bwMode="auto">
          <a:xfrm>
            <a:off x="4259263" y="1890713"/>
            <a:ext cx="4130675" cy="414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6" name="Rectangle 42"/>
          <p:cNvSpPr>
            <a:spLocks noChangeArrowheads="1"/>
          </p:cNvSpPr>
          <p:nvPr/>
        </p:nvSpPr>
        <p:spPr bwMode="auto">
          <a:xfrm>
            <a:off x="4876800" y="4848225"/>
            <a:ext cx="669925" cy="1139825"/>
          </a:xfrm>
          <a:prstGeom prst="rect">
            <a:avLst/>
          </a:prstGeom>
          <a:noFill/>
          <a:ln w="31750">
            <a:solidFill>
              <a:srgbClr val="CC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defTabSz="914400"/>
            <a:endParaRPr lang="en-US"/>
          </a:p>
        </p:txBody>
      </p:sp>
      <p:sp>
        <p:nvSpPr>
          <p:cNvPr id="37" name="Text Placeholder 9"/>
          <p:cNvSpPr>
            <a:spLocks noGrp="1"/>
          </p:cNvSpPr>
          <p:nvPr>
            <p:ph type="body" idx="12"/>
          </p:nvPr>
        </p:nvSpPr>
        <p:spPr>
          <a:xfrm>
            <a:off x="457200" y="1154358"/>
            <a:ext cx="8235950" cy="949325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000" b="1" u="sng" dirty="0" smtClean="0">
                <a:latin typeface="Arial" charset="0"/>
                <a:cs typeface="Arial" charset="0"/>
              </a:rPr>
              <a:t>Processor</a:t>
            </a:r>
            <a:r>
              <a:rPr lang="en-US" sz="2000" b="1" dirty="0" smtClean="0">
                <a:latin typeface="Arial" charset="0"/>
                <a:cs typeface="Arial" charset="0"/>
              </a:rPr>
              <a:t>:</a:t>
            </a:r>
            <a:r>
              <a:rPr lang="en-US" sz="2000" dirty="0" smtClean="0">
                <a:latin typeface="Arial" charset="0"/>
                <a:cs typeface="Arial" charset="0"/>
              </a:rPr>
              <a:t> </a:t>
            </a:r>
            <a:r>
              <a:rPr lang="en-US" sz="2000" dirty="0" err="1" smtClean="0">
                <a:latin typeface="Arial" charset="0"/>
                <a:cs typeface="Arial" charset="0"/>
              </a:rPr>
              <a:t>a.k.a</a:t>
            </a:r>
            <a:r>
              <a:rPr lang="en-US" sz="2000" dirty="0" smtClean="0">
                <a:latin typeface="Arial" charset="0"/>
                <a:cs typeface="Arial" charset="0"/>
              </a:rPr>
              <a:t> chip, a.k.a. physical CPU</a:t>
            </a:r>
          </a:p>
        </p:txBody>
      </p:sp>
      <p:grpSp>
        <p:nvGrpSpPr>
          <p:cNvPr id="38" name="Group 7"/>
          <p:cNvGrpSpPr>
            <a:grpSpLocks/>
          </p:cNvGrpSpPr>
          <p:nvPr/>
        </p:nvGrpSpPr>
        <p:grpSpPr bwMode="auto">
          <a:xfrm>
            <a:off x="457200" y="2424113"/>
            <a:ext cx="3332163" cy="1773237"/>
            <a:chOff x="1716" y="1693"/>
            <a:chExt cx="3917" cy="1844"/>
          </a:xfrm>
        </p:grpSpPr>
        <p:pic>
          <p:nvPicPr>
            <p:cNvPr id="39" name="Picture 8" descr="Node_with_Phi-2"/>
            <p:cNvPicPr>
              <a:picLocks noChangeAspect="1" noChangeArrowheads="1"/>
            </p:cNvPicPr>
            <p:nvPr/>
          </p:nvPicPr>
          <p:blipFill>
            <a:blip r:embed="rId4">
              <a:lum bright="10000" contrast="10000"/>
            </a:blip>
            <a:srcRect/>
            <a:stretch>
              <a:fillRect/>
            </a:stretch>
          </p:blipFill>
          <p:spPr bwMode="auto">
            <a:xfrm>
              <a:off x="1716" y="1693"/>
              <a:ext cx="3917" cy="18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Rectangle 9"/>
            <p:cNvSpPr>
              <a:spLocks noChangeArrowheads="1"/>
            </p:cNvSpPr>
            <p:nvPr/>
          </p:nvSpPr>
          <p:spPr bwMode="auto">
            <a:xfrm>
              <a:off x="3028" y="1981"/>
              <a:ext cx="451" cy="363"/>
            </a:xfrm>
            <a:prstGeom prst="rect">
              <a:avLst/>
            </a:prstGeom>
            <a:noFill/>
            <a:ln w="2540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Rectangle 10"/>
            <p:cNvSpPr>
              <a:spLocks noChangeArrowheads="1"/>
            </p:cNvSpPr>
            <p:nvPr/>
          </p:nvSpPr>
          <p:spPr bwMode="auto">
            <a:xfrm>
              <a:off x="3744" y="1981"/>
              <a:ext cx="463" cy="363"/>
            </a:xfrm>
            <a:prstGeom prst="rect">
              <a:avLst/>
            </a:prstGeom>
            <a:noFill/>
            <a:ln w="2540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42" name="Line 34"/>
          <p:cNvSpPr>
            <a:spLocks noChangeShapeType="1"/>
          </p:cNvSpPr>
          <p:nvPr/>
        </p:nvSpPr>
        <p:spPr bwMode="auto">
          <a:xfrm flipV="1">
            <a:off x="1863725" y="1890713"/>
            <a:ext cx="2395538" cy="793750"/>
          </a:xfrm>
          <a:prstGeom prst="line">
            <a:avLst/>
          </a:prstGeom>
          <a:noFill/>
          <a:ln w="12700">
            <a:solidFill>
              <a:srgbClr val="CC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3" name="Line 35"/>
          <p:cNvSpPr>
            <a:spLocks noChangeShapeType="1"/>
          </p:cNvSpPr>
          <p:nvPr/>
        </p:nvSpPr>
        <p:spPr bwMode="auto">
          <a:xfrm>
            <a:off x="1863725" y="3011488"/>
            <a:ext cx="2395538" cy="3022600"/>
          </a:xfrm>
          <a:prstGeom prst="line">
            <a:avLst/>
          </a:prstGeom>
          <a:noFill/>
          <a:ln w="12700">
            <a:solidFill>
              <a:srgbClr val="CC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4" name="TextBox 1"/>
          <p:cNvSpPr txBox="1">
            <a:spLocks noChangeArrowheads="1"/>
          </p:cNvSpPr>
          <p:nvPr/>
        </p:nvSpPr>
        <p:spPr bwMode="auto">
          <a:xfrm rot="16200000">
            <a:off x="7043290" y="3808204"/>
            <a:ext cx="2009084" cy="338554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rgbClr val="993300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en-US" sz="1600">
                <a:solidFill>
                  <a:srgbClr val="993300"/>
                </a:solidFill>
                <a:latin typeface="Arial"/>
                <a:cs typeface="Arial"/>
              </a:rPr>
              <a:t>Controllers, I/O, etc.</a:t>
            </a:r>
          </a:p>
        </p:txBody>
      </p:sp>
      <p:sp>
        <p:nvSpPr>
          <p:cNvPr id="45" name="TextBox 1"/>
          <p:cNvSpPr txBox="1">
            <a:spLocks noChangeArrowheads="1"/>
          </p:cNvSpPr>
          <p:nvPr/>
        </p:nvSpPr>
        <p:spPr bwMode="auto">
          <a:xfrm>
            <a:off x="6057900" y="3603625"/>
            <a:ext cx="769938" cy="338554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rgbClr val="993300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buFont typeface="Arial" charset="0"/>
              <a:buNone/>
            </a:pPr>
            <a:r>
              <a:rPr lang="en-US" sz="1600">
                <a:solidFill>
                  <a:srgbClr val="993300"/>
                </a:solidFill>
                <a:latin typeface="Arial"/>
                <a:cs typeface="Arial"/>
              </a:rPr>
              <a:t>Cache</a:t>
            </a:r>
          </a:p>
        </p:txBody>
      </p:sp>
      <p:sp>
        <p:nvSpPr>
          <p:cNvPr id="46" name="TextBox 1"/>
          <p:cNvSpPr txBox="1">
            <a:spLocks noChangeArrowheads="1"/>
          </p:cNvSpPr>
          <p:nvPr/>
        </p:nvSpPr>
        <p:spPr bwMode="auto">
          <a:xfrm>
            <a:off x="4900613" y="2341563"/>
            <a:ext cx="623887" cy="366712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en-US">
                <a:solidFill>
                  <a:srgbClr val="CC0000"/>
                </a:solidFill>
                <a:latin typeface="Calibri" pitchFamily="34" charset="0"/>
              </a:rPr>
              <a:t>Core</a:t>
            </a:r>
          </a:p>
        </p:txBody>
      </p:sp>
      <p:sp>
        <p:nvSpPr>
          <p:cNvPr id="47" name="TextBox 1"/>
          <p:cNvSpPr txBox="1">
            <a:spLocks noChangeArrowheads="1"/>
          </p:cNvSpPr>
          <p:nvPr/>
        </p:nvSpPr>
        <p:spPr bwMode="auto">
          <a:xfrm rot="16200000">
            <a:off x="3496815" y="3725654"/>
            <a:ext cx="2009084" cy="338554"/>
          </a:xfrm>
          <a:prstGeom prst="rect">
            <a:avLst/>
          </a:prstGeom>
          <a:solidFill>
            <a:schemeClr val="bg1">
              <a:alpha val="50195"/>
            </a:schemeClr>
          </a:solidFill>
          <a:ln w="9525">
            <a:solidFill>
              <a:srgbClr val="993300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buFont typeface="Arial" charset="0"/>
              <a:buNone/>
            </a:pPr>
            <a:r>
              <a:rPr lang="en-US" sz="1600">
                <a:solidFill>
                  <a:srgbClr val="993300"/>
                </a:solidFill>
                <a:latin typeface="Arial"/>
                <a:cs typeface="Arial"/>
              </a:rPr>
              <a:t>Controllers, I/O, etc.</a:t>
            </a:r>
          </a:p>
        </p:txBody>
      </p:sp>
      <p:grpSp>
        <p:nvGrpSpPr>
          <p:cNvPr id="48" name="Group 32"/>
          <p:cNvGrpSpPr>
            <a:grpSpLocks/>
          </p:cNvGrpSpPr>
          <p:nvPr/>
        </p:nvGrpSpPr>
        <p:grpSpPr bwMode="auto">
          <a:xfrm>
            <a:off x="4876800" y="4848225"/>
            <a:ext cx="2616200" cy="1139825"/>
            <a:chOff x="3072" y="3014"/>
            <a:chExt cx="1648" cy="718"/>
          </a:xfrm>
        </p:grpSpPr>
        <p:sp>
          <p:nvSpPr>
            <p:cNvPr id="49" name="TextBox 1"/>
            <p:cNvSpPr txBox="1">
              <a:spLocks noChangeArrowheads="1"/>
            </p:cNvSpPr>
            <p:nvPr/>
          </p:nvSpPr>
          <p:spPr bwMode="auto">
            <a:xfrm>
              <a:off x="3087" y="3296"/>
              <a:ext cx="393" cy="213"/>
            </a:xfrm>
            <a:prstGeom prst="rect">
              <a:avLst/>
            </a:prstGeom>
            <a:solidFill>
              <a:schemeClr val="bg1">
                <a:alpha val="50195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buFont typeface="Arial" charset="0"/>
                <a:buNone/>
              </a:pPr>
              <a:r>
                <a:rPr lang="en-US" sz="1600" dirty="0">
                  <a:solidFill>
                    <a:srgbClr val="CC0000"/>
                  </a:solidFill>
                  <a:latin typeface="Arial"/>
                  <a:cs typeface="Arial"/>
                </a:rPr>
                <a:t>Core</a:t>
              </a:r>
            </a:p>
          </p:txBody>
        </p:sp>
        <p:sp>
          <p:nvSpPr>
            <p:cNvPr id="50" name="Rectangle 42"/>
            <p:cNvSpPr>
              <a:spLocks noChangeArrowheads="1"/>
            </p:cNvSpPr>
            <p:nvPr/>
          </p:nvSpPr>
          <p:spPr bwMode="auto">
            <a:xfrm>
              <a:off x="3494" y="3014"/>
              <a:ext cx="402" cy="718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defTabSz="914400"/>
              <a:endParaRPr lang="en-US" sz="1600">
                <a:latin typeface="Arial"/>
                <a:cs typeface="Arial"/>
              </a:endParaRPr>
            </a:p>
          </p:txBody>
        </p:sp>
        <p:sp>
          <p:nvSpPr>
            <p:cNvPr id="51" name="Rectangle 42"/>
            <p:cNvSpPr>
              <a:spLocks noChangeArrowheads="1"/>
            </p:cNvSpPr>
            <p:nvPr/>
          </p:nvSpPr>
          <p:spPr bwMode="auto">
            <a:xfrm>
              <a:off x="3072" y="3014"/>
              <a:ext cx="422" cy="718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defTabSz="914400"/>
              <a:endParaRPr lang="en-US" sz="1600">
                <a:latin typeface="Arial"/>
                <a:cs typeface="Arial"/>
              </a:endParaRPr>
            </a:p>
          </p:txBody>
        </p:sp>
        <p:sp>
          <p:nvSpPr>
            <p:cNvPr id="52" name="Rectangle 42"/>
            <p:cNvSpPr>
              <a:spLocks noChangeArrowheads="1"/>
            </p:cNvSpPr>
            <p:nvPr/>
          </p:nvSpPr>
          <p:spPr bwMode="auto">
            <a:xfrm>
              <a:off x="3896" y="3014"/>
              <a:ext cx="411" cy="718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defTabSz="914400"/>
              <a:endParaRPr lang="en-US" sz="1600">
                <a:latin typeface="Arial"/>
                <a:cs typeface="Arial"/>
              </a:endParaRPr>
            </a:p>
          </p:txBody>
        </p:sp>
        <p:sp>
          <p:nvSpPr>
            <p:cNvPr id="53" name="Rectangle 42"/>
            <p:cNvSpPr>
              <a:spLocks noChangeArrowheads="1"/>
            </p:cNvSpPr>
            <p:nvPr/>
          </p:nvSpPr>
          <p:spPr bwMode="auto">
            <a:xfrm>
              <a:off x="4309" y="3014"/>
              <a:ext cx="411" cy="718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ctr" defTabSz="914400"/>
              <a:endParaRPr lang="en-US" sz="1600">
                <a:latin typeface="Arial"/>
                <a:cs typeface="Arial"/>
              </a:endParaRPr>
            </a:p>
          </p:txBody>
        </p:sp>
      </p:grpSp>
      <p:grpSp>
        <p:nvGrpSpPr>
          <p:cNvPr id="54" name="Group 37"/>
          <p:cNvGrpSpPr>
            <a:grpSpLocks/>
          </p:cNvGrpSpPr>
          <p:nvPr/>
        </p:nvGrpSpPr>
        <p:grpSpPr bwMode="auto">
          <a:xfrm>
            <a:off x="4879975" y="1954213"/>
            <a:ext cx="2603500" cy="1133475"/>
            <a:chOff x="3070" y="1191"/>
            <a:chExt cx="1640" cy="714"/>
          </a:xfrm>
        </p:grpSpPr>
        <p:sp>
          <p:nvSpPr>
            <p:cNvPr id="55" name="Rectangle 33"/>
            <p:cNvSpPr>
              <a:spLocks noChangeArrowheads="1"/>
            </p:cNvSpPr>
            <p:nvPr/>
          </p:nvSpPr>
          <p:spPr bwMode="auto">
            <a:xfrm>
              <a:off x="3070" y="1191"/>
              <a:ext cx="410" cy="714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600">
                <a:latin typeface="Arial"/>
                <a:cs typeface="Arial"/>
              </a:endParaRPr>
            </a:p>
          </p:txBody>
        </p:sp>
        <p:sp>
          <p:nvSpPr>
            <p:cNvPr id="56" name="Rectangle 33"/>
            <p:cNvSpPr>
              <a:spLocks noChangeArrowheads="1"/>
            </p:cNvSpPr>
            <p:nvPr/>
          </p:nvSpPr>
          <p:spPr bwMode="auto">
            <a:xfrm>
              <a:off x="3480" y="1191"/>
              <a:ext cx="410" cy="714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600">
                <a:latin typeface="Arial"/>
                <a:cs typeface="Arial"/>
              </a:endParaRPr>
            </a:p>
          </p:txBody>
        </p:sp>
        <p:sp>
          <p:nvSpPr>
            <p:cNvPr id="57" name="Rectangle 33"/>
            <p:cNvSpPr>
              <a:spLocks noChangeArrowheads="1"/>
            </p:cNvSpPr>
            <p:nvPr/>
          </p:nvSpPr>
          <p:spPr bwMode="auto">
            <a:xfrm>
              <a:off x="3890" y="1191"/>
              <a:ext cx="410" cy="714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600">
                <a:latin typeface="Arial"/>
                <a:cs typeface="Arial"/>
              </a:endParaRPr>
            </a:p>
          </p:txBody>
        </p:sp>
        <p:sp>
          <p:nvSpPr>
            <p:cNvPr id="58" name="Rectangle 33"/>
            <p:cNvSpPr>
              <a:spLocks noChangeArrowheads="1"/>
            </p:cNvSpPr>
            <p:nvPr/>
          </p:nvSpPr>
          <p:spPr bwMode="auto">
            <a:xfrm>
              <a:off x="4300" y="1191"/>
              <a:ext cx="410" cy="714"/>
            </a:xfrm>
            <a:prstGeom prst="rect">
              <a:avLst/>
            </a:prstGeom>
            <a:noFill/>
            <a:ln w="31750">
              <a:solidFill>
                <a:srgbClr val="CC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 sz="1600">
                <a:latin typeface="Arial"/>
                <a:cs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2458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45" y="-162405"/>
            <a:ext cx="3801423" cy="1042220"/>
          </a:xfrm>
        </p:spPr>
        <p:txBody>
          <a:bodyPr/>
          <a:lstStyle/>
          <a:p>
            <a:r>
              <a:rPr lang="en-US" dirty="0" err="1" smtClean="0"/>
              <a:t>SUpercomputers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cores</a:t>
            </a:r>
          </a:p>
        </p:txBody>
      </p:sp>
      <p:sp>
        <p:nvSpPr>
          <p:cNvPr id="31" name="Text Placeholder 9"/>
          <p:cNvSpPr>
            <a:spLocks noGrp="1"/>
          </p:cNvSpPr>
          <p:nvPr>
            <p:ph type="body" idx="12"/>
          </p:nvPr>
        </p:nvSpPr>
        <p:spPr>
          <a:xfrm>
            <a:off x="284660" y="1026205"/>
            <a:ext cx="8382000" cy="1780446"/>
          </a:xfrm>
        </p:spPr>
        <p:txBody>
          <a:bodyPr>
            <a:normAutofit lnSpcReduction="10000"/>
          </a:bodyPr>
          <a:lstStyle/>
          <a:p>
            <a:r>
              <a:rPr lang="en-US" sz="2400" b="1" u="sng" dirty="0" smtClean="0"/>
              <a:t>Processor Core</a:t>
            </a:r>
            <a:r>
              <a:rPr lang="en-US" sz="2400" b="1" dirty="0" smtClean="0"/>
              <a:t>:</a:t>
            </a:r>
            <a:r>
              <a:rPr lang="en-US" sz="2400" dirty="0" smtClean="0"/>
              <a:t> individual compute unit (“slot”) on the chip</a:t>
            </a:r>
          </a:p>
          <a:p>
            <a:endParaRPr lang="en-US" sz="2200" dirty="0" smtClean="0"/>
          </a:p>
          <a:p>
            <a:r>
              <a:rPr lang="en-US" sz="2200" dirty="0" smtClean="0"/>
              <a:t>Conventionally</a:t>
            </a:r>
            <a:r>
              <a:rPr lang="en-US" sz="2200" dirty="0"/>
              <a:t>, we will be mostly concerned with cores (logical processors), not physical chips</a:t>
            </a:r>
            <a:br>
              <a:rPr lang="en-US" sz="2200" dirty="0"/>
            </a:br>
            <a:r>
              <a:rPr lang="en-US" sz="2200" dirty="0"/>
              <a:t>(“I ran on 6 CPUs” == “on 6 processors” == “on 6 cores”)</a:t>
            </a:r>
          </a:p>
          <a:p>
            <a:pPr eaLnBrk="1" hangingPunct="1"/>
            <a:endParaRPr lang="en-US" sz="2000" dirty="0" smtClean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2689535" y="2925259"/>
            <a:ext cx="6136873" cy="3485574"/>
            <a:chOff x="2702327" y="2404774"/>
            <a:chExt cx="6136873" cy="3485574"/>
          </a:xfrm>
        </p:grpSpPr>
        <p:sp>
          <p:nvSpPr>
            <p:cNvPr id="34" name="AutoShape 35"/>
            <p:cNvSpPr>
              <a:spLocks noChangeArrowheads="1"/>
            </p:cNvSpPr>
            <p:nvPr/>
          </p:nvSpPr>
          <p:spPr bwMode="auto">
            <a:xfrm>
              <a:off x="2702327" y="2404774"/>
              <a:ext cx="6136873" cy="3485574"/>
            </a:xfrm>
            <a:prstGeom prst="roundRect">
              <a:avLst>
                <a:gd name="adj" fmla="val 16667"/>
              </a:avLst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 wrap="none"/>
            <a:lstStyle/>
            <a:p>
              <a:pPr defTabSz="914400"/>
              <a:endParaRPr lang="en-US" sz="2000" dirty="0">
                <a:latin typeface="Arial"/>
                <a:cs typeface="Arial"/>
              </a:endParaRPr>
            </a:p>
          </p:txBody>
        </p:sp>
        <p:grpSp>
          <p:nvGrpSpPr>
            <p:cNvPr id="6" name="Group 5"/>
            <p:cNvGrpSpPr/>
            <p:nvPr/>
          </p:nvGrpSpPr>
          <p:grpSpPr>
            <a:xfrm>
              <a:off x="2958168" y="2512413"/>
              <a:ext cx="2354339" cy="3269304"/>
              <a:chOff x="2958168" y="2512413"/>
              <a:chExt cx="2354339" cy="3269304"/>
            </a:xfrm>
          </p:grpSpPr>
          <p:sp>
            <p:nvSpPr>
              <p:cNvPr id="62" name="AutoShape 46"/>
              <p:cNvSpPr>
                <a:spLocks noChangeArrowheads="1"/>
              </p:cNvSpPr>
              <p:nvPr/>
            </p:nvSpPr>
            <p:spPr bwMode="auto">
              <a:xfrm rot="5400000">
                <a:off x="1695396" y="3939248"/>
                <a:ext cx="2958682" cy="433137"/>
              </a:xfrm>
              <a:prstGeom prst="roundRect">
                <a:avLst>
                  <a:gd name="adj" fmla="val 44394"/>
                </a:avLst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defTabSz="914400"/>
                <a:r>
                  <a:rPr lang="en-US" dirty="0" smtClean="0">
                    <a:latin typeface="Arial"/>
                    <a:cs typeface="Arial"/>
                  </a:rPr>
                  <a:t>Memory</a:t>
                </a:r>
                <a:endParaRPr lang="en-US" dirty="0">
                  <a:latin typeface="Arial"/>
                  <a:cs typeface="Arial"/>
                </a:endParaRPr>
              </a:p>
            </p:txBody>
          </p:sp>
          <p:grpSp>
            <p:nvGrpSpPr>
              <p:cNvPr id="60" name="Group 56"/>
              <p:cNvGrpSpPr>
                <a:grpSpLocks/>
              </p:cNvGrpSpPr>
              <p:nvPr/>
            </p:nvGrpSpPr>
            <p:grpSpPr bwMode="auto">
              <a:xfrm>
                <a:off x="3479695" y="2512413"/>
                <a:ext cx="1832812" cy="3269304"/>
                <a:chOff x="3017" y="1868"/>
                <a:chExt cx="774" cy="1541"/>
              </a:xfrm>
            </p:grpSpPr>
            <p:sp>
              <p:nvSpPr>
                <p:cNvPr id="79" name="AutoShape 36"/>
                <p:cNvSpPr>
                  <a:spLocks noChangeArrowheads="1"/>
                </p:cNvSpPr>
                <p:nvPr/>
              </p:nvSpPr>
              <p:spPr bwMode="auto">
                <a:xfrm>
                  <a:off x="3017" y="1868"/>
                  <a:ext cx="774" cy="1541"/>
                </a:xfrm>
                <a:prstGeom prst="roundRect">
                  <a:avLst>
                    <a:gd name="adj" fmla="val 16667"/>
                  </a:avLst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/>
                <a:lstStyle/>
                <a:p>
                  <a:pPr defTabSz="914400"/>
                  <a:r>
                    <a:rPr lang="en-US" dirty="0">
                      <a:latin typeface="Arial"/>
                      <a:cs typeface="Arial"/>
                    </a:rPr>
                    <a:t>Processor</a:t>
                  </a:r>
                </a:p>
              </p:txBody>
            </p:sp>
            <p:grpSp>
              <p:nvGrpSpPr>
                <p:cNvPr id="80" name="Group 54"/>
                <p:cNvGrpSpPr>
                  <a:grpSpLocks/>
                </p:cNvGrpSpPr>
                <p:nvPr/>
              </p:nvGrpSpPr>
              <p:grpSpPr bwMode="auto">
                <a:xfrm>
                  <a:off x="3065" y="2310"/>
                  <a:ext cx="672" cy="938"/>
                  <a:chOff x="3065" y="2230"/>
                  <a:chExt cx="672" cy="938"/>
                </a:xfrm>
              </p:grpSpPr>
              <p:grpSp>
                <p:nvGrpSpPr>
                  <p:cNvPr id="81" name="Group 46"/>
                  <p:cNvGrpSpPr>
                    <a:grpSpLocks/>
                  </p:cNvGrpSpPr>
                  <p:nvPr/>
                </p:nvGrpSpPr>
                <p:grpSpPr bwMode="auto">
                  <a:xfrm>
                    <a:off x="3065" y="2230"/>
                    <a:ext cx="672" cy="426"/>
                    <a:chOff x="3065" y="2230"/>
                    <a:chExt cx="672" cy="426"/>
                  </a:xfrm>
                </p:grpSpPr>
                <p:grpSp>
                  <p:nvGrpSpPr>
                    <p:cNvPr id="89" name="Group 42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3065" y="2230"/>
                      <a:ext cx="672" cy="170"/>
                      <a:chOff x="3065" y="2230"/>
                      <a:chExt cx="672" cy="170"/>
                    </a:xfrm>
                  </p:grpSpPr>
                  <p:sp>
                    <p:nvSpPr>
                      <p:cNvPr id="93" name="AutoShape 39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065" y="2230"/>
                        <a:ext cx="294" cy="170"/>
                      </a:xfrm>
                      <a:prstGeom prst="roundRect">
                        <a:avLst>
                          <a:gd name="adj" fmla="val 16667"/>
                        </a:avLst>
                      </a:prstGeom>
                      <a:solidFill>
                        <a:srgbClr val="CC99FF"/>
                      </a:solidFill>
                      <a:ln w="12700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/>
                      <a:lstStyle/>
                      <a:p>
                        <a:pPr algn="ctr" defTabSz="914400"/>
                        <a:r>
                          <a:rPr lang="en-US" sz="1600" b="0" dirty="0">
                            <a:latin typeface="Arial"/>
                            <a:cs typeface="Arial"/>
                          </a:rPr>
                          <a:t>Core</a:t>
                        </a:r>
                      </a:p>
                    </p:txBody>
                  </p:sp>
                  <p:sp>
                    <p:nvSpPr>
                      <p:cNvPr id="94" name="AutoShape 4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443" y="2230"/>
                        <a:ext cx="294" cy="170"/>
                      </a:xfrm>
                      <a:prstGeom prst="roundRect">
                        <a:avLst>
                          <a:gd name="adj" fmla="val 16667"/>
                        </a:avLst>
                      </a:prstGeom>
                      <a:solidFill>
                        <a:srgbClr val="CC99FF"/>
                      </a:solidFill>
                      <a:ln w="12700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/>
                      <a:lstStyle/>
                      <a:p>
                        <a:pPr algn="ctr" defTabSz="914400"/>
                        <a:r>
                          <a:rPr lang="en-US" sz="1600" b="0">
                            <a:latin typeface="Arial"/>
                            <a:cs typeface="Arial"/>
                          </a:rPr>
                          <a:t>Core</a:t>
                        </a:r>
                      </a:p>
                    </p:txBody>
                  </p:sp>
                </p:grpSp>
                <p:grpSp>
                  <p:nvGrpSpPr>
                    <p:cNvPr id="90" name="Group 43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3065" y="2486"/>
                      <a:ext cx="672" cy="170"/>
                      <a:chOff x="3065" y="2230"/>
                      <a:chExt cx="672" cy="170"/>
                    </a:xfrm>
                  </p:grpSpPr>
                  <p:sp>
                    <p:nvSpPr>
                      <p:cNvPr id="91" name="AutoShape 44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065" y="2230"/>
                        <a:ext cx="294" cy="170"/>
                      </a:xfrm>
                      <a:prstGeom prst="roundRect">
                        <a:avLst>
                          <a:gd name="adj" fmla="val 16667"/>
                        </a:avLst>
                      </a:prstGeom>
                      <a:solidFill>
                        <a:srgbClr val="CC99FF"/>
                      </a:solidFill>
                      <a:ln w="12700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/>
                      <a:lstStyle/>
                      <a:p>
                        <a:pPr algn="ctr" defTabSz="914400"/>
                        <a:r>
                          <a:rPr lang="en-US" sz="1600" b="0">
                            <a:latin typeface="Arial"/>
                            <a:cs typeface="Arial"/>
                          </a:rPr>
                          <a:t>Core</a:t>
                        </a:r>
                      </a:p>
                    </p:txBody>
                  </p:sp>
                  <p:sp>
                    <p:nvSpPr>
                      <p:cNvPr id="92" name="AutoShape 45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443" y="2230"/>
                        <a:ext cx="294" cy="170"/>
                      </a:xfrm>
                      <a:prstGeom prst="roundRect">
                        <a:avLst>
                          <a:gd name="adj" fmla="val 16667"/>
                        </a:avLst>
                      </a:prstGeom>
                      <a:solidFill>
                        <a:srgbClr val="CC99FF"/>
                      </a:solidFill>
                      <a:ln w="12700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/>
                      <a:lstStyle/>
                      <a:p>
                        <a:pPr algn="ctr" defTabSz="914400"/>
                        <a:r>
                          <a:rPr lang="en-US" sz="1600" b="0">
                            <a:latin typeface="Arial"/>
                            <a:cs typeface="Arial"/>
                          </a:rPr>
                          <a:t>Core</a:t>
                        </a:r>
                      </a:p>
                    </p:txBody>
                  </p:sp>
                </p:grpSp>
              </p:grpSp>
              <p:grpSp>
                <p:nvGrpSpPr>
                  <p:cNvPr id="82" name="Group 47"/>
                  <p:cNvGrpSpPr>
                    <a:grpSpLocks/>
                  </p:cNvGrpSpPr>
                  <p:nvPr/>
                </p:nvGrpSpPr>
                <p:grpSpPr bwMode="auto">
                  <a:xfrm>
                    <a:off x="3065" y="2742"/>
                    <a:ext cx="672" cy="426"/>
                    <a:chOff x="3065" y="2230"/>
                    <a:chExt cx="672" cy="426"/>
                  </a:xfrm>
                </p:grpSpPr>
                <p:grpSp>
                  <p:nvGrpSpPr>
                    <p:cNvPr id="83" name="Group 48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3065" y="2230"/>
                      <a:ext cx="672" cy="170"/>
                      <a:chOff x="3065" y="2230"/>
                      <a:chExt cx="672" cy="170"/>
                    </a:xfrm>
                  </p:grpSpPr>
                  <p:sp>
                    <p:nvSpPr>
                      <p:cNvPr id="87" name="AutoShape 49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065" y="2230"/>
                        <a:ext cx="294" cy="170"/>
                      </a:xfrm>
                      <a:prstGeom prst="roundRect">
                        <a:avLst>
                          <a:gd name="adj" fmla="val 16667"/>
                        </a:avLst>
                      </a:prstGeom>
                      <a:solidFill>
                        <a:srgbClr val="CC99FF"/>
                      </a:solidFill>
                      <a:ln w="12700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/>
                      <a:lstStyle/>
                      <a:p>
                        <a:pPr algn="ctr" defTabSz="914400"/>
                        <a:r>
                          <a:rPr lang="en-US" sz="1600" b="0">
                            <a:latin typeface="Arial"/>
                            <a:cs typeface="Arial"/>
                          </a:rPr>
                          <a:t>Core</a:t>
                        </a:r>
                      </a:p>
                    </p:txBody>
                  </p:sp>
                  <p:sp>
                    <p:nvSpPr>
                      <p:cNvPr id="88" name="AutoShape 50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443" y="2230"/>
                        <a:ext cx="294" cy="170"/>
                      </a:xfrm>
                      <a:prstGeom prst="roundRect">
                        <a:avLst>
                          <a:gd name="adj" fmla="val 16667"/>
                        </a:avLst>
                      </a:prstGeom>
                      <a:solidFill>
                        <a:srgbClr val="CC99FF"/>
                      </a:solidFill>
                      <a:ln w="12700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/>
                      <a:lstStyle/>
                      <a:p>
                        <a:pPr algn="ctr" defTabSz="914400"/>
                        <a:r>
                          <a:rPr lang="en-US" sz="1600" b="0">
                            <a:latin typeface="Arial"/>
                            <a:cs typeface="Arial"/>
                          </a:rPr>
                          <a:t>Core</a:t>
                        </a:r>
                      </a:p>
                    </p:txBody>
                  </p:sp>
                </p:grpSp>
                <p:grpSp>
                  <p:nvGrpSpPr>
                    <p:cNvPr id="84" name="Group 51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3065" y="2486"/>
                      <a:ext cx="672" cy="170"/>
                      <a:chOff x="3065" y="2230"/>
                      <a:chExt cx="672" cy="170"/>
                    </a:xfrm>
                  </p:grpSpPr>
                  <p:sp>
                    <p:nvSpPr>
                      <p:cNvPr id="85" name="AutoShape 52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065" y="2230"/>
                        <a:ext cx="294" cy="170"/>
                      </a:xfrm>
                      <a:prstGeom prst="roundRect">
                        <a:avLst>
                          <a:gd name="adj" fmla="val 16667"/>
                        </a:avLst>
                      </a:prstGeom>
                      <a:solidFill>
                        <a:srgbClr val="CC99FF"/>
                      </a:solidFill>
                      <a:ln w="12700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/>
                      <a:lstStyle/>
                      <a:p>
                        <a:pPr algn="ctr" defTabSz="914400"/>
                        <a:r>
                          <a:rPr lang="en-US" sz="1600" b="0">
                            <a:latin typeface="Arial"/>
                            <a:cs typeface="Arial"/>
                          </a:rPr>
                          <a:t>Core</a:t>
                        </a:r>
                      </a:p>
                    </p:txBody>
                  </p:sp>
                  <p:sp>
                    <p:nvSpPr>
                      <p:cNvPr id="86" name="AutoShape 53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3443" y="2230"/>
                        <a:ext cx="294" cy="170"/>
                      </a:xfrm>
                      <a:prstGeom prst="roundRect">
                        <a:avLst>
                          <a:gd name="adj" fmla="val 16667"/>
                        </a:avLst>
                      </a:prstGeom>
                      <a:solidFill>
                        <a:srgbClr val="CC99FF"/>
                      </a:solidFill>
                      <a:ln w="12700">
                        <a:solidFill>
                          <a:schemeClr val="tx1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/>
                      <a:lstStyle/>
                      <a:p>
                        <a:pPr algn="ctr" defTabSz="914400"/>
                        <a:r>
                          <a:rPr lang="en-US" sz="1600" b="0">
                            <a:latin typeface="Arial"/>
                            <a:cs typeface="Arial"/>
                          </a:rPr>
                          <a:t>Core</a:t>
                        </a:r>
                      </a:p>
                    </p:txBody>
                  </p:sp>
                </p:grpSp>
              </p:grpSp>
            </p:grpSp>
          </p:grpSp>
          <p:sp>
            <p:nvSpPr>
              <p:cNvPr id="44" name="AutoShape 39"/>
              <p:cNvSpPr>
                <a:spLocks noChangeArrowheads="1"/>
              </p:cNvSpPr>
              <p:nvPr/>
            </p:nvSpPr>
            <p:spPr bwMode="auto">
              <a:xfrm>
                <a:off x="3613691" y="2960875"/>
                <a:ext cx="696184" cy="360663"/>
              </a:xfrm>
              <a:prstGeom prst="roundRect">
                <a:avLst>
                  <a:gd name="adj" fmla="val 16667"/>
                </a:avLst>
              </a:prstGeom>
              <a:solidFill>
                <a:srgbClr val="CC99FF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defTabSz="914400"/>
                <a:r>
                  <a:rPr lang="en-US" sz="1600" b="0" dirty="0">
                    <a:latin typeface="Arial"/>
                    <a:cs typeface="Arial"/>
                  </a:rPr>
                  <a:t>Core</a:t>
                </a:r>
              </a:p>
            </p:txBody>
          </p:sp>
          <p:sp>
            <p:nvSpPr>
              <p:cNvPr id="45" name="AutoShape 40"/>
              <p:cNvSpPr>
                <a:spLocks noChangeArrowheads="1"/>
              </p:cNvSpPr>
              <p:nvPr/>
            </p:nvSpPr>
            <p:spPr bwMode="auto">
              <a:xfrm>
                <a:off x="4508786" y="2960875"/>
                <a:ext cx="696184" cy="360663"/>
              </a:xfrm>
              <a:prstGeom prst="roundRect">
                <a:avLst>
                  <a:gd name="adj" fmla="val 16667"/>
                </a:avLst>
              </a:prstGeom>
              <a:solidFill>
                <a:srgbClr val="CC99FF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defTabSz="914400"/>
                <a:r>
                  <a:rPr lang="en-US" sz="1600" b="0" dirty="0">
                    <a:latin typeface="Arial"/>
                    <a:cs typeface="Arial"/>
                  </a:rPr>
                  <a:t>Core</a:t>
                </a: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6254485" y="2512413"/>
              <a:ext cx="2410667" cy="3269304"/>
              <a:chOff x="6254485" y="2512413"/>
              <a:chExt cx="2410667" cy="3269304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6254485" y="2512413"/>
                <a:ext cx="1882944" cy="3269304"/>
                <a:chOff x="6186646" y="2512413"/>
                <a:chExt cx="1882944" cy="3269304"/>
              </a:xfrm>
            </p:grpSpPr>
            <p:grpSp>
              <p:nvGrpSpPr>
                <p:cNvPr id="61" name="Group 57"/>
                <p:cNvGrpSpPr>
                  <a:grpSpLocks/>
                </p:cNvGrpSpPr>
                <p:nvPr/>
              </p:nvGrpSpPr>
              <p:grpSpPr bwMode="auto">
                <a:xfrm>
                  <a:off x="6186646" y="2512413"/>
                  <a:ext cx="1882944" cy="3269304"/>
                  <a:chOff x="3017" y="1868"/>
                  <a:chExt cx="774" cy="1541"/>
                </a:xfrm>
              </p:grpSpPr>
              <p:sp>
                <p:nvSpPr>
                  <p:cNvPr id="63" name="AutoShape 58"/>
                  <p:cNvSpPr>
                    <a:spLocks noChangeArrowheads="1"/>
                  </p:cNvSpPr>
                  <p:nvPr/>
                </p:nvSpPr>
                <p:spPr bwMode="auto">
                  <a:xfrm>
                    <a:off x="3017" y="1868"/>
                    <a:ext cx="774" cy="1541"/>
                  </a:xfrm>
                  <a:prstGeom prst="roundRect">
                    <a:avLst>
                      <a:gd name="adj" fmla="val 16667"/>
                    </a:avLst>
                  </a:prstGeom>
                  <a:noFill/>
                  <a:ln w="12700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/>
                  <a:lstStyle/>
                  <a:p>
                    <a:pPr defTabSz="914400"/>
                    <a:r>
                      <a:rPr lang="en-US" dirty="0">
                        <a:latin typeface="Arial"/>
                        <a:cs typeface="Arial"/>
                      </a:rPr>
                      <a:t>Processor</a:t>
                    </a:r>
                  </a:p>
                </p:txBody>
              </p:sp>
              <p:grpSp>
                <p:nvGrpSpPr>
                  <p:cNvPr id="64" name="Group 59"/>
                  <p:cNvGrpSpPr>
                    <a:grpSpLocks/>
                  </p:cNvGrpSpPr>
                  <p:nvPr/>
                </p:nvGrpSpPr>
                <p:grpSpPr bwMode="auto">
                  <a:xfrm>
                    <a:off x="3065" y="2310"/>
                    <a:ext cx="672" cy="938"/>
                    <a:chOff x="3065" y="2230"/>
                    <a:chExt cx="672" cy="938"/>
                  </a:xfrm>
                </p:grpSpPr>
                <p:grpSp>
                  <p:nvGrpSpPr>
                    <p:cNvPr id="65" name="Group 60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3065" y="2230"/>
                      <a:ext cx="672" cy="426"/>
                      <a:chOff x="3065" y="2230"/>
                      <a:chExt cx="672" cy="426"/>
                    </a:xfrm>
                  </p:grpSpPr>
                  <p:grpSp>
                    <p:nvGrpSpPr>
                      <p:cNvPr id="73" name="Group 61"/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3065" y="2230"/>
                        <a:ext cx="672" cy="170"/>
                        <a:chOff x="3065" y="2230"/>
                        <a:chExt cx="672" cy="170"/>
                      </a:xfrm>
                    </p:grpSpPr>
                    <p:sp>
                      <p:nvSpPr>
                        <p:cNvPr id="77" name="AutoShape 62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3065" y="2230"/>
                          <a:ext cx="294" cy="170"/>
                        </a:xfrm>
                        <a:prstGeom prst="roundRect">
                          <a:avLst>
                            <a:gd name="adj" fmla="val 16667"/>
                          </a:avLst>
                        </a:prstGeom>
                        <a:solidFill>
                          <a:srgbClr val="CC99FF"/>
                        </a:solidFill>
                        <a:ln w="12700">
                          <a:solidFill>
                            <a:schemeClr val="tx1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/>
                        <a:lstStyle/>
                        <a:p>
                          <a:pPr algn="ctr" defTabSz="914400"/>
                          <a:r>
                            <a:rPr lang="en-US" sz="1600" b="0">
                              <a:latin typeface="Arial"/>
                              <a:cs typeface="Arial"/>
                            </a:rPr>
                            <a:t>Core</a:t>
                          </a:r>
                        </a:p>
                      </p:txBody>
                    </p:sp>
                    <p:sp>
                      <p:nvSpPr>
                        <p:cNvPr id="78" name="AutoShape 6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3443" y="2230"/>
                          <a:ext cx="294" cy="170"/>
                        </a:xfrm>
                        <a:prstGeom prst="roundRect">
                          <a:avLst>
                            <a:gd name="adj" fmla="val 16667"/>
                          </a:avLst>
                        </a:prstGeom>
                        <a:solidFill>
                          <a:srgbClr val="CC99FF"/>
                        </a:solidFill>
                        <a:ln w="12700">
                          <a:solidFill>
                            <a:schemeClr val="tx1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/>
                        <a:lstStyle/>
                        <a:p>
                          <a:pPr algn="ctr" defTabSz="914400"/>
                          <a:r>
                            <a:rPr lang="en-US" sz="1600" b="0">
                              <a:latin typeface="Arial"/>
                              <a:cs typeface="Arial"/>
                            </a:rPr>
                            <a:t>Core</a:t>
                          </a:r>
                        </a:p>
                      </p:txBody>
                    </p:sp>
                  </p:grpSp>
                  <p:grpSp>
                    <p:nvGrpSpPr>
                      <p:cNvPr id="74" name="Group 64"/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3065" y="2486"/>
                        <a:ext cx="672" cy="170"/>
                        <a:chOff x="3065" y="2230"/>
                        <a:chExt cx="672" cy="170"/>
                      </a:xfrm>
                    </p:grpSpPr>
                    <p:sp>
                      <p:nvSpPr>
                        <p:cNvPr id="75" name="AutoShape 65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3065" y="2230"/>
                          <a:ext cx="294" cy="170"/>
                        </a:xfrm>
                        <a:prstGeom prst="roundRect">
                          <a:avLst>
                            <a:gd name="adj" fmla="val 16667"/>
                          </a:avLst>
                        </a:prstGeom>
                        <a:solidFill>
                          <a:srgbClr val="CC99FF"/>
                        </a:solidFill>
                        <a:ln w="12700">
                          <a:solidFill>
                            <a:schemeClr val="tx1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/>
                        <a:lstStyle/>
                        <a:p>
                          <a:pPr algn="ctr" defTabSz="914400"/>
                          <a:r>
                            <a:rPr lang="en-US" sz="1600" b="0">
                              <a:latin typeface="Arial"/>
                              <a:cs typeface="Arial"/>
                            </a:rPr>
                            <a:t>Core</a:t>
                          </a:r>
                        </a:p>
                      </p:txBody>
                    </p:sp>
                    <p:sp>
                      <p:nvSpPr>
                        <p:cNvPr id="76" name="AutoShape 66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3443" y="2230"/>
                          <a:ext cx="294" cy="170"/>
                        </a:xfrm>
                        <a:prstGeom prst="roundRect">
                          <a:avLst>
                            <a:gd name="adj" fmla="val 16667"/>
                          </a:avLst>
                        </a:prstGeom>
                        <a:solidFill>
                          <a:srgbClr val="CC99FF"/>
                        </a:solidFill>
                        <a:ln w="12700">
                          <a:solidFill>
                            <a:schemeClr val="tx1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/>
                        <a:lstStyle/>
                        <a:p>
                          <a:pPr algn="ctr" defTabSz="914400"/>
                          <a:r>
                            <a:rPr lang="en-US" sz="1600" b="0">
                              <a:latin typeface="Arial"/>
                              <a:cs typeface="Arial"/>
                            </a:rPr>
                            <a:t>Core</a:t>
                          </a:r>
                        </a:p>
                      </p:txBody>
                    </p:sp>
                  </p:grpSp>
                </p:grpSp>
                <p:grpSp>
                  <p:nvGrpSpPr>
                    <p:cNvPr id="66" name="Group 67"/>
                    <p:cNvGrpSpPr>
                      <a:grpSpLocks/>
                    </p:cNvGrpSpPr>
                    <p:nvPr/>
                  </p:nvGrpSpPr>
                  <p:grpSpPr bwMode="auto">
                    <a:xfrm>
                      <a:off x="3065" y="2742"/>
                      <a:ext cx="672" cy="426"/>
                      <a:chOff x="3065" y="2230"/>
                      <a:chExt cx="672" cy="426"/>
                    </a:xfrm>
                  </p:grpSpPr>
                  <p:grpSp>
                    <p:nvGrpSpPr>
                      <p:cNvPr id="67" name="Group 68"/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3065" y="2230"/>
                        <a:ext cx="672" cy="170"/>
                        <a:chOff x="3065" y="2230"/>
                        <a:chExt cx="672" cy="170"/>
                      </a:xfrm>
                    </p:grpSpPr>
                    <p:sp>
                      <p:nvSpPr>
                        <p:cNvPr id="71" name="AutoShape 69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3065" y="2230"/>
                          <a:ext cx="294" cy="170"/>
                        </a:xfrm>
                        <a:prstGeom prst="roundRect">
                          <a:avLst>
                            <a:gd name="adj" fmla="val 16667"/>
                          </a:avLst>
                        </a:prstGeom>
                        <a:solidFill>
                          <a:srgbClr val="CC99FF"/>
                        </a:solidFill>
                        <a:ln w="12700">
                          <a:solidFill>
                            <a:schemeClr val="tx1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/>
                        <a:lstStyle/>
                        <a:p>
                          <a:pPr algn="ctr" defTabSz="914400"/>
                          <a:r>
                            <a:rPr lang="en-US" sz="1600" b="0">
                              <a:latin typeface="Arial"/>
                              <a:cs typeface="Arial"/>
                            </a:rPr>
                            <a:t>Core</a:t>
                          </a:r>
                        </a:p>
                      </p:txBody>
                    </p:sp>
                    <p:sp>
                      <p:nvSpPr>
                        <p:cNvPr id="72" name="AutoShape 70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3443" y="2230"/>
                          <a:ext cx="294" cy="170"/>
                        </a:xfrm>
                        <a:prstGeom prst="roundRect">
                          <a:avLst>
                            <a:gd name="adj" fmla="val 16667"/>
                          </a:avLst>
                        </a:prstGeom>
                        <a:solidFill>
                          <a:srgbClr val="CC99FF"/>
                        </a:solidFill>
                        <a:ln w="12700">
                          <a:solidFill>
                            <a:schemeClr val="tx1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/>
                        <a:lstStyle/>
                        <a:p>
                          <a:pPr algn="ctr" defTabSz="914400"/>
                          <a:r>
                            <a:rPr lang="en-US" sz="1600" b="0">
                              <a:latin typeface="Arial"/>
                              <a:cs typeface="Arial"/>
                            </a:rPr>
                            <a:t>Core</a:t>
                          </a:r>
                        </a:p>
                      </p:txBody>
                    </p:sp>
                  </p:grpSp>
                  <p:grpSp>
                    <p:nvGrpSpPr>
                      <p:cNvPr id="68" name="Group 71"/>
                      <p:cNvGrpSpPr>
                        <a:grpSpLocks/>
                      </p:cNvGrpSpPr>
                      <p:nvPr/>
                    </p:nvGrpSpPr>
                    <p:grpSpPr bwMode="auto">
                      <a:xfrm>
                        <a:off x="3065" y="2486"/>
                        <a:ext cx="672" cy="170"/>
                        <a:chOff x="3065" y="2230"/>
                        <a:chExt cx="672" cy="170"/>
                      </a:xfrm>
                    </p:grpSpPr>
                    <p:sp>
                      <p:nvSpPr>
                        <p:cNvPr id="69" name="AutoShape 72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3065" y="2230"/>
                          <a:ext cx="294" cy="170"/>
                        </a:xfrm>
                        <a:prstGeom prst="roundRect">
                          <a:avLst>
                            <a:gd name="adj" fmla="val 16667"/>
                          </a:avLst>
                        </a:prstGeom>
                        <a:solidFill>
                          <a:srgbClr val="CC99FF"/>
                        </a:solidFill>
                        <a:ln w="12700">
                          <a:solidFill>
                            <a:schemeClr val="tx1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/>
                        <a:lstStyle/>
                        <a:p>
                          <a:pPr algn="ctr" defTabSz="914400"/>
                          <a:r>
                            <a:rPr lang="en-US" sz="1600" b="0">
                              <a:latin typeface="Arial"/>
                              <a:cs typeface="Arial"/>
                            </a:rPr>
                            <a:t>Core</a:t>
                          </a:r>
                        </a:p>
                      </p:txBody>
                    </p:sp>
                    <p:sp>
                      <p:nvSpPr>
                        <p:cNvPr id="70" name="AutoShape 7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3443" y="2230"/>
                          <a:ext cx="294" cy="170"/>
                        </a:xfrm>
                        <a:prstGeom prst="roundRect">
                          <a:avLst>
                            <a:gd name="adj" fmla="val 16667"/>
                          </a:avLst>
                        </a:prstGeom>
                        <a:solidFill>
                          <a:srgbClr val="CC99FF"/>
                        </a:solidFill>
                        <a:ln w="12700">
                          <a:solidFill>
                            <a:schemeClr val="tx1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/>
                        <a:lstStyle/>
                        <a:p>
                          <a:pPr algn="ctr" defTabSz="914400"/>
                          <a:r>
                            <a:rPr lang="en-US" sz="1600" b="0">
                              <a:latin typeface="Arial"/>
                              <a:cs typeface="Arial"/>
                            </a:rPr>
                            <a:t>Core</a:t>
                          </a:r>
                        </a:p>
                      </p:txBody>
                    </p:sp>
                  </p:grpSp>
                </p:grpSp>
              </p:grpSp>
            </p:grpSp>
            <p:sp>
              <p:nvSpPr>
                <p:cNvPr id="46" name="AutoShape 39"/>
                <p:cNvSpPr>
                  <a:spLocks noChangeArrowheads="1"/>
                </p:cNvSpPr>
                <p:nvPr/>
              </p:nvSpPr>
              <p:spPr bwMode="auto">
                <a:xfrm>
                  <a:off x="6322461" y="2960875"/>
                  <a:ext cx="696184" cy="360663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CC99FF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defTabSz="914400"/>
                  <a:r>
                    <a:rPr lang="en-US" sz="1600" b="0" dirty="0">
                      <a:latin typeface="Arial"/>
                      <a:cs typeface="Arial"/>
                    </a:rPr>
                    <a:t>Core</a:t>
                  </a:r>
                </a:p>
              </p:txBody>
            </p:sp>
            <p:sp>
              <p:nvSpPr>
                <p:cNvPr id="47" name="AutoShape 40"/>
                <p:cNvSpPr>
                  <a:spLocks noChangeArrowheads="1"/>
                </p:cNvSpPr>
                <p:nvPr/>
              </p:nvSpPr>
              <p:spPr bwMode="auto">
                <a:xfrm>
                  <a:off x="7217556" y="2960875"/>
                  <a:ext cx="696184" cy="360663"/>
                </a:xfrm>
                <a:prstGeom prst="roundRect">
                  <a:avLst>
                    <a:gd name="adj" fmla="val 16667"/>
                  </a:avLst>
                </a:prstGeom>
                <a:solidFill>
                  <a:srgbClr val="CC99FF"/>
                </a:solidFill>
                <a:ln w="12700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/>
                <a:p>
                  <a:pPr algn="ctr" defTabSz="914400"/>
                  <a:r>
                    <a:rPr lang="en-US" sz="1600" b="0">
                      <a:latin typeface="Arial"/>
                      <a:cs typeface="Arial"/>
                    </a:rPr>
                    <a:t>Core</a:t>
                  </a:r>
                </a:p>
              </p:txBody>
            </p:sp>
          </p:grpSp>
          <p:sp>
            <p:nvSpPr>
              <p:cNvPr id="49" name="AutoShape 46"/>
              <p:cNvSpPr>
                <a:spLocks noChangeArrowheads="1"/>
              </p:cNvSpPr>
              <p:nvPr/>
            </p:nvSpPr>
            <p:spPr bwMode="auto">
              <a:xfrm rot="5400000">
                <a:off x="6969243" y="3939249"/>
                <a:ext cx="2958682" cy="433137"/>
              </a:xfrm>
              <a:prstGeom prst="roundRect">
                <a:avLst>
                  <a:gd name="adj" fmla="val 44394"/>
                </a:avLst>
              </a:prstGeom>
              <a:solidFill>
                <a:srgbClr val="FFCC99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 defTabSz="914400"/>
                <a:r>
                  <a:rPr lang="en-US" dirty="0" smtClean="0">
                    <a:latin typeface="Arial"/>
                    <a:cs typeface="Arial"/>
                  </a:rPr>
                  <a:t>Memory</a:t>
                </a:r>
                <a:endParaRPr lang="en-US" dirty="0">
                  <a:latin typeface="Arial"/>
                  <a:cs typeface="Arial"/>
                </a:endParaRPr>
              </a:p>
            </p:txBody>
          </p:sp>
        </p:grpSp>
        <p:sp>
          <p:nvSpPr>
            <p:cNvPr id="9" name="Rectangle 8"/>
            <p:cNvSpPr/>
            <p:nvPr/>
          </p:nvSpPr>
          <p:spPr>
            <a:xfrm>
              <a:off x="5312507" y="3993253"/>
              <a:ext cx="941978" cy="36066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  <a:latin typeface="Arial"/>
                  <a:cs typeface="Arial"/>
                </a:rPr>
                <a:t>QPI</a:t>
              </a:r>
              <a:endParaRPr lang="en-US" dirty="0">
                <a:solidFill>
                  <a:schemeClr val="tx1"/>
                </a:solidFill>
                <a:latin typeface="Arial"/>
                <a:cs typeface="Arial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94581" y="3481360"/>
            <a:ext cx="2594954" cy="978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ct val="20000"/>
              </a:spcAft>
            </a:pPr>
            <a:r>
              <a:rPr lang="en-US" dirty="0" smtClean="0">
                <a:latin typeface="Arial"/>
                <a:cs typeface="Arial"/>
              </a:rPr>
              <a:t>Rice/Halstead clusters:</a:t>
            </a:r>
          </a:p>
          <a:p>
            <a:pPr>
              <a:spcAft>
                <a:spcPct val="20000"/>
              </a:spcAft>
            </a:pPr>
            <a:r>
              <a:rPr lang="en-US" dirty="0" smtClean="0">
                <a:latin typeface="Arial"/>
                <a:cs typeface="Arial"/>
              </a:rPr>
              <a:t>2 physical processors</a:t>
            </a:r>
            <a:r>
              <a:rPr lang="en-US" dirty="0">
                <a:latin typeface="Arial"/>
                <a:cs typeface="Arial"/>
              </a:rPr>
              <a:t>,  10 cores ea.</a:t>
            </a:r>
          </a:p>
        </p:txBody>
      </p:sp>
    </p:spTree>
    <p:extLst>
      <p:ext uri="{BB962C8B-B14F-4D97-AF65-F5344CB8AC3E}">
        <p14:creationId xmlns:p14="http://schemas.microsoft.com/office/powerpoint/2010/main" val="1937723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977" y="0"/>
            <a:ext cx="6852855" cy="4604262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 idx="4294967295"/>
          </p:nvPr>
        </p:nvSpPr>
        <p:spPr>
          <a:xfrm>
            <a:off x="1081841" y="3322672"/>
            <a:ext cx="5705039" cy="2204560"/>
          </a:xfrm>
        </p:spPr>
        <p:txBody>
          <a:bodyPr/>
          <a:lstStyle/>
          <a:p>
            <a:r>
              <a:rPr lang="en-US" smtClean="0"/>
              <a:t>Section </a:t>
            </a:r>
            <a:br>
              <a:rPr lang="en-US" smtClean="0"/>
            </a:br>
            <a:r>
              <a:rPr lang="en-US" smtClean="0"/>
              <a:t>Title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-1" y="3637463"/>
            <a:ext cx="6786882" cy="2044341"/>
            <a:chOff x="-1" y="4170863"/>
            <a:chExt cx="6786882" cy="2044341"/>
          </a:xfrm>
        </p:grpSpPr>
        <p:pic>
          <p:nvPicPr>
            <p:cNvPr id="18" name="Picture 17" descr="Lines_blk.2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0743"/>
            <a:stretch/>
          </p:blipFill>
          <p:spPr>
            <a:xfrm>
              <a:off x="-1" y="4170864"/>
              <a:ext cx="6786881" cy="1985612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0" y="4170863"/>
              <a:ext cx="6786881" cy="2044341"/>
            </a:xfrm>
            <a:prstGeom prst="rect">
              <a:avLst/>
            </a:prstGeom>
            <a:solidFill>
              <a:srgbClr val="3C2407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0" y="5468437"/>
            <a:ext cx="6786881" cy="1389563"/>
          </a:xfrm>
          <a:prstGeom prst="rect">
            <a:avLst/>
          </a:prstGeom>
          <a:solidFill>
            <a:srgbClr val="D19B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796576" y="4303767"/>
            <a:ext cx="6111373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dirty="0">
              <a:solidFill>
                <a:schemeClr val="bg1"/>
              </a:solidFill>
              <a:latin typeface="Impact"/>
              <a:cs typeface="Impact"/>
            </a:endParaRPr>
          </a:p>
        </p:txBody>
      </p:sp>
      <p:sp>
        <p:nvSpPr>
          <p:cNvPr id="23" name="Title 3"/>
          <p:cNvSpPr txBox="1">
            <a:spLocks/>
          </p:cNvSpPr>
          <p:nvPr/>
        </p:nvSpPr>
        <p:spPr>
          <a:xfrm>
            <a:off x="0" y="3418335"/>
            <a:ext cx="5705039" cy="2204560"/>
          </a:xfrm>
          <a:prstGeom prst="rect">
            <a:avLst/>
          </a:prstGeom>
        </p:spPr>
        <p:txBody>
          <a:bodyPr tIns="0" bIns="0" anchor="t"/>
          <a:lstStyle>
            <a:lvl1pPr algn="l" defTabSz="457200" rtl="0" eaLnBrk="1" latinLnBrk="0" hangingPunct="1">
              <a:lnSpc>
                <a:spcPts val="9250"/>
              </a:lnSpc>
              <a:spcBef>
                <a:spcPct val="0"/>
              </a:spcBef>
              <a:buNone/>
              <a:defRPr sz="6600" kern="1200" cap="all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r>
              <a:rPr lang="en-US" dirty="0" smtClean="0"/>
              <a:t>Intro to </a:t>
            </a:r>
            <a:r>
              <a:rPr lang="en-US" dirty="0" err="1" smtClean="0"/>
              <a:t>LINux</a:t>
            </a:r>
            <a:endParaRPr lang="en-US" dirty="0"/>
          </a:p>
        </p:txBody>
      </p:sp>
      <p:sp>
        <p:nvSpPr>
          <p:cNvPr id="26" name="Text Placeholder 2"/>
          <p:cNvSpPr txBox="1">
            <a:spLocks/>
          </p:cNvSpPr>
          <p:nvPr/>
        </p:nvSpPr>
        <p:spPr>
          <a:xfrm>
            <a:off x="122035" y="4596703"/>
            <a:ext cx="5705038" cy="8500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2800" b="1" kern="1200" cap="all" baseline="0">
                <a:solidFill>
                  <a:schemeClr val="bg1"/>
                </a:solidFill>
                <a:latin typeface="Impact"/>
                <a:ea typeface="+mn-ea"/>
                <a:cs typeface="Impac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18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Computing environment</a:t>
            </a:r>
          </a:p>
        </p:txBody>
      </p:sp>
    </p:spTree>
    <p:extLst>
      <p:ext uri="{BB962C8B-B14F-4D97-AF65-F5344CB8AC3E}">
        <p14:creationId xmlns:p14="http://schemas.microsoft.com/office/powerpoint/2010/main" val="802744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 xmlns:p14="http://schemas.microsoft.com/office/powerpoint/2010/main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TOP 500 list dominated</a:t>
            </a:r>
          </a:p>
          <a:p>
            <a:r>
              <a:rPr lang="en-US" dirty="0" smtClean="0"/>
              <a:t>By </a:t>
            </a:r>
            <a:r>
              <a:rPr lang="en-US" dirty="0" err="1" smtClean="0"/>
              <a:t>LINuX</a:t>
            </a:r>
            <a:endParaRPr lang="en-US" dirty="0"/>
          </a:p>
        </p:txBody>
      </p:sp>
      <p:sp>
        <p:nvSpPr>
          <p:cNvPr id="12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82612" y="1299478"/>
            <a:ext cx="670664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sz="2200" dirty="0"/>
              <a:t>Nearly Every Top 500 Supercomputer Runs On Linux</a:t>
            </a:r>
          </a:p>
        </p:txBody>
      </p:sp>
      <p:pic>
        <p:nvPicPr>
          <p:cNvPr id="13" name="Picture 12" descr="linux1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29" t="19995" r="3003"/>
          <a:stretch/>
        </p:blipFill>
        <p:spPr>
          <a:xfrm>
            <a:off x="206727" y="2584439"/>
            <a:ext cx="6350041" cy="2717357"/>
          </a:xfrm>
          <a:prstGeom prst="rect">
            <a:avLst/>
          </a:prstGeom>
        </p:spPr>
      </p:pic>
      <p:pic>
        <p:nvPicPr>
          <p:cNvPr id="15" name="Picture 14" descr="linux2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549" y="1786956"/>
            <a:ext cx="2895600" cy="471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45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Why use Linux?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457200" y="1068544"/>
            <a:ext cx="8229600" cy="5789456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i="1" cap="none" dirty="0" smtClean="0">
                <a:solidFill>
                  <a:srgbClr val="0000FF"/>
                </a:solidFill>
                <a:latin typeface="Arial"/>
                <a:cs typeface="Arial"/>
              </a:rPr>
              <a:t>Performance: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  as we’ve seen, supercomputers generally run </a:t>
            </a:r>
            <a:r>
              <a:rPr lang="en-US" sz="2200" b="0" cap="none" dirty="0">
                <a:solidFill>
                  <a:srgbClr val="000000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inux; rich-multi user environment</a:t>
            </a:r>
          </a:p>
          <a:p>
            <a:pPr marL="342900" indent="-342900">
              <a:buFont typeface="Arial"/>
              <a:buChar char="•"/>
            </a:pPr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i="1" cap="none" dirty="0" smtClean="0">
                <a:solidFill>
                  <a:srgbClr val="FF0000"/>
                </a:solidFill>
                <a:latin typeface="Arial"/>
                <a:cs typeface="Arial"/>
              </a:rPr>
              <a:t>Functionality: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 a number of community driven scientific applications and libraries are developed under </a:t>
            </a:r>
            <a:r>
              <a:rPr lang="en-US" sz="2200" b="0" cap="none" dirty="0">
                <a:solidFill>
                  <a:srgbClr val="000000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inux (molecular dynamics, linear algebra, fast-</a:t>
            </a:r>
            <a:r>
              <a:rPr lang="en-US" sz="2200" b="0" cap="none" dirty="0" err="1" smtClean="0">
                <a:solidFill>
                  <a:srgbClr val="000000"/>
                </a:solidFill>
                <a:latin typeface="Arial"/>
                <a:cs typeface="Arial"/>
              </a:rPr>
              <a:t>fourier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 transforms, </a:t>
            </a:r>
            <a:r>
              <a:rPr lang="en-US" sz="2200" b="0" cap="none" dirty="0" err="1" smtClean="0">
                <a:solidFill>
                  <a:srgbClr val="000000"/>
                </a:solidFill>
                <a:latin typeface="Arial"/>
                <a:cs typeface="Arial"/>
              </a:rPr>
              <a:t>etc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).</a:t>
            </a:r>
          </a:p>
          <a:p>
            <a:pPr marL="342900" indent="-342900">
              <a:buFont typeface="Arial"/>
              <a:buChar char="•"/>
            </a:pPr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i="1" cap="none" dirty="0" smtClean="0">
                <a:solidFill>
                  <a:srgbClr val="008000"/>
                </a:solidFill>
                <a:latin typeface="Arial"/>
                <a:cs typeface="Arial"/>
              </a:rPr>
              <a:t>Flexibility/portability: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  </a:t>
            </a:r>
            <a:r>
              <a:rPr lang="en-US" sz="2200" b="0" cap="none" dirty="0">
                <a:solidFill>
                  <a:srgbClr val="000000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inux lets you build your own applications and there is a wide array of support tools (compilers, scientific libraries, debuggers, network monitoring, etc.)</a:t>
            </a:r>
          </a:p>
          <a:p>
            <a:pPr marL="342900" indent="-342900">
              <a:buFont typeface="Arial"/>
              <a:buChar char="•"/>
            </a:pPr>
            <a:endParaRPr lang="en-US" sz="2200" b="0" cap="none" dirty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i="1" cap="none" dirty="0" smtClean="0">
                <a:solidFill>
                  <a:srgbClr val="660066"/>
                </a:solidFill>
                <a:latin typeface="Arial"/>
                <a:cs typeface="Arial"/>
              </a:rPr>
              <a:t>Security: 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users do not have root privilege/administrator access</a:t>
            </a:r>
            <a:endParaRPr lang="en-US" sz="2200" b="0" cap="none" dirty="0">
              <a:solidFill>
                <a:schemeClr val="tx1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7695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linux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457200" y="1600728"/>
            <a:ext cx="8229600" cy="4498975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Linux is a clone of the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U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nix operating system written from scratch by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inus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T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orvalds with assistance from developers around the globe (technically speaking,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inux is not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U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nix)</a:t>
            </a:r>
          </a:p>
          <a:p>
            <a:pPr marL="342900" indent="-342900">
              <a:buFont typeface="Arial"/>
              <a:buChar char="•"/>
            </a:pPr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Torvalds uploaded the first version  - 0.01 in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S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eptember 1991</a:t>
            </a:r>
          </a:p>
          <a:p>
            <a:pPr marL="342900" indent="-342900">
              <a:buFont typeface="Arial"/>
              <a:buChar char="•"/>
            </a:pPr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Only about 2% of the current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inux kernel is written by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T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orvalds himself but he remains the ultimate authority on what new code is incorporated into the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inux kernel. </a:t>
            </a:r>
          </a:p>
          <a:p>
            <a:pPr marL="342900" indent="-342900">
              <a:buFont typeface="Arial"/>
              <a:buChar char="•"/>
            </a:pPr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Developed under the GNU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G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eneral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P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ublic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icense, the source code for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inux is freely available </a:t>
            </a:r>
          </a:p>
          <a:p>
            <a:pPr marL="342900" indent="-342900">
              <a:buFont typeface="Arial"/>
              <a:buChar char="•"/>
            </a:pPr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A large number of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inux-based distributions exist (for free or purchase)</a:t>
            </a:r>
            <a:endParaRPr lang="en-US" sz="2200" b="0" cap="none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12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839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How does Linux work?</a:t>
            </a:r>
            <a:endParaRPr lang="en-US" dirty="0"/>
          </a:p>
        </p:txBody>
      </p:sp>
      <p:sp>
        <p:nvSpPr>
          <p:cNvPr id="12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280005" y="1576950"/>
            <a:ext cx="4572000" cy="4498975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b="0" cap="none" dirty="0" smtClean="0">
                <a:solidFill>
                  <a:srgbClr val="000000"/>
                </a:solidFill>
                <a:latin typeface="Arial"/>
                <a:cs typeface="Arial"/>
              </a:rPr>
              <a:t>Linux has a kernel and one or more shells;</a:t>
            </a:r>
          </a:p>
          <a:p>
            <a:pPr marL="342900" indent="-342900">
              <a:buFont typeface="Arial"/>
              <a:buChar char="•"/>
            </a:pPr>
            <a:endParaRPr lang="en-US" sz="24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0" cap="none" dirty="0" smtClean="0">
                <a:solidFill>
                  <a:srgbClr val="000000"/>
                </a:solidFill>
                <a:latin typeface="Arial"/>
                <a:cs typeface="Arial"/>
              </a:rPr>
              <a:t>The kernel sits on top of the hardware and is the core of the OS; it receives tasks from the shell and performs them;</a:t>
            </a:r>
          </a:p>
          <a:p>
            <a:pPr marL="342900" indent="-342900">
              <a:buFont typeface="Arial"/>
              <a:buChar char="•"/>
            </a:pPr>
            <a:endParaRPr lang="en-US" sz="24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0" cap="none" dirty="0" smtClean="0">
                <a:solidFill>
                  <a:srgbClr val="000000"/>
                </a:solidFill>
                <a:latin typeface="Arial"/>
                <a:cs typeface="Arial"/>
              </a:rPr>
              <a:t>The shell is the command interface through which the user interacts with the OS</a:t>
            </a:r>
            <a:endParaRPr lang="en-US" sz="2400" b="0" cap="none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991001" y="1320800"/>
            <a:ext cx="3797301" cy="4216400"/>
            <a:chOff x="4991001" y="1320800"/>
            <a:chExt cx="3797301" cy="42164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91002" y="1320800"/>
              <a:ext cx="3797300" cy="4216400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 flipH="1">
              <a:off x="4991001" y="2506099"/>
              <a:ext cx="64007" cy="545999"/>
            </a:xfrm>
            <a:prstGeom prst="rect">
              <a:avLst/>
            </a:prstGeom>
            <a:solidFill>
              <a:srgbClr val="FFFDE4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25444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SHELL and COMMAND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221494" y="2996461"/>
            <a:ext cx="8922506" cy="4138428"/>
          </a:xfrm>
        </p:spPr>
        <p:txBody>
          <a:bodyPr>
            <a:noAutofit/>
          </a:bodyPr>
          <a:lstStyle/>
          <a:p>
            <a:endParaRPr lang="en-US" sz="2800" dirty="0" smtClean="0">
              <a:solidFill>
                <a:srgbClr val="BF0A30"/>
              </a:solidFill>
              <a:latin typeface="Arial"/>
              <a:cs typeface="Arial"/>
            </a:endParaRPr>
          </a:p>
          <a:p>
            <a:pPr marL="457200" indent="-457200">
              <a:buFont typeface="Arial"/>
              <a:buChar char="•"/>
            </a:pPr>
            <a:r>
              <a:rPr lang="en-US" sz="2200" dirty="0" smtClean="0">
                <a:solidFill>
                  <a:srgbClr val="BF0A30"/>
                </a:solidFill>
                <a:latin typeface="Arial"/>
                <a:cs typeface="Arial"/>
              </a:rPr>
              <a:t>The Shell</a:t>
            </a:r>
          </a:p>
          <a:p>
            <a:pPr marL="800100" lvl="1" indent="-342900">
              <a:buFont typeface="Lucida Grande"/>
              <a:buChar char="-"/>
            </a:pPr>
            <a:r>
              <a:rPr lang="en-US" b="0" dirty="0" smtClean="0"/>
              <a:t>The </a:t>
            </a:r>
            <a:r>
              <a:rPr lang="en-US" b="0" dirty="0"/>
              <a:t>user environment that enables interaction with the kernel, or lower-system OS.</a:t>
            </a:r>
          </a:p>
          <a:p>
            <a:pPr marL="800100" lvl="1" indent="-342900">
              <a:buFont typeface="Lucida Grande"/>
              <a:buChar char="-"/>
            </a:pPr>
            <a:r>
              <a:rPr lang="en-US" b="0" dirty="0" smtClean="0"/>
              <a:t>User can use different shells on the same machine. (e.g., bash)</a:t>
            </a:r>
            <a:endParaRPr lang="en-US" b="0" dirty="0"/>
          </a:p>
          <a:p>
            <a:pPr marL="457200" indent="-457200">
              <a:buFont typeface="Arial"/>
              <a:buChar char="•"/>
            </a:pPr>
            <a:r>
              <a:rPr lang="en-US" sz="2200" dirty="0" smtClean="0">
                <a:solidFill>
                  <a:srgbClr val="BF0A30"/>
                </a:solidFill>
                <a:latin typeface="Arial"/>
                <a:cs typeface="Arial"/>
              </a:rPr>
              <a:t>The </a:t>
            </a:r>
            <a:r>
              <a:rPr lang="en-US" sz="2200" dirty="0">
                <a:solidFill>
                  <a:srgbClr val="BF0A30"/>
                </a:solidFill>
                <a:latin typeface="Arial"/>
                <a:cs typeface="Arial"/>
              </a:rPr>
              <a:t>Command Line</a:t>
            </a:r>
          </a:p>
          <a:p>
            <a:pPr marL="800100" lvl="1" indent="-342900">
              <a:buFont typeface="Lucida Grande"/>
              <a:buChar char="-"/>
            </a:pPr>
            <a:r>
              <a:rPr lang="en-US" b="0" dirty="0"/>
              <a:t>Interaction with Linux is based on entering commands to a text terminal</a:t>
            </a:r>
          </a:p>
          <a:p>
            <a:pPr marL="800100" lvl="1" indent="-342900">
              <a:buFont typeface="Lucida Grande"/>
              <a:buChar char="-"/>
            </a:pPr>
            <a:r>
              <a:rPr lang="en-US" b="0" dirty="0"/>
              <a:t>Often there are no ‘warnings’ with commands, no ‘undo’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94090" y="993416"/>
            <a:ext cx="4960513" cy="2853223"/>
            <a:chOff x="2067932" y="2990852"/>
            <a:chExt cx="4960513" cy="2853223"/>
          </a:xfrm>
        </p:grpSpPr>
        <p:sp>
          <p:nvSpPr>
            <p:cNvPr id="17" name="Rectangle 3"/>
            <p:cNvSpPr>
              <a:spLocks noChangeArrowheads="1"/>
            </p:cNvSpPr>
            <p:nvPr/>
          </p:nvSpPr>
          <p:spPr bwMode="auto">
            <a:xfrm>
              <a:off x="4123930" y="2990852"/>
              <a:ext cx="887806" cy="643423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none" lIns="90360" tIns="44280" rIns="90360" bIns="44280">
              <a:prstTxWarp prst="textNoShape">
                <a:avLst/>
              </a:prstTxWarp>
              <a:spAutoFit/>
            </a:bodyPr>
            <a:lstStyle/>
            <a:p>
              <a:pPr algn="ctr"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solidFill>
                    <a:schemeClr val="bg1"/>
                  </a:solidFill>
                  <a:ea typeface="DejaVu Sans" charset="0"/>
                  <a:cs typeface="DejaVu Sans" charset="0"/>
                </a:rPr>
                <a:t>display</a:t>
              </a:r>
            </a:p>
            <a:p>
              <a:pPr algn="ctr"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solidFill>
                    <a:schemeClr val="bg1"/>
                  </a:solidFill>
                  <a:ea typeface="DejaVu Sans" charset="0"/>
                  <a:cs typeface="DejaVu Sans" charset="0"/>
                </a:rPr>
                <a:t>prompt</a:t>
              </a:r>
            </a:p>
          </p:txBody>
        </p:sp>
        <p:sp>
          <p:nvSpPr>
            <p:cNvPr id="18" name="Rectangle 4"/>
            <p:cNvSpPr>
              <a:spLocks noChangeArrowheads="1"/>
            </p:cNvSpPr>
            <p:nvPr/>
          </p:nvSpPr>
          <p:spPr bwMode="auto">
            <a:xfrm>
              <a:off x="5896982" y="3962400"/>
              <a:ext cx="1131463" cy="643423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wrap="none" lIns="90360" tIns="44280" rIns="90360" bIns="44280">
              <a:prstTxWarp prst="textNoShape">
                <a:avLst/>
              </a:prstTxWarp>
              <a:spAutoFit/>
            </a:bodyPr>
            <a:lstStyle/>
            <a:p>
              <a:pPr algn="ctr"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solidFill>
                    <a:schemeClr val="bg1"/>
                  </a:solidFill>
                  <a:ea typeface="DejaVu Sans" charset="0"/>
                  <a:cs typeface="DejaVu Sans" charset="0"/>
                </a:rPr>
                <a:t>execute</a:t>
              </a:r>
            </a:p>
            <a:p>
              <a:pPr algn="ctr"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solidFill>
                    <a:schemeClr val="bg1"/>
                  </a:solidFill>
                  <a:ea typeface="DejaVu Sans" charset="0"/>
                  <a:cs typeface="DejaVu Sans" charset="0"/>
                </a:rPr>
                <a:t>command</a:t>
              </a:r>
            </a:p>
          </p:txBody>
        </p:sp>
        <p:sp>
          <p:nvSpPr>
            <p:cNvPr id="19" name="Rectangle 5"/>
            <p:cNvSpPr>
              <a:spLocks noChangeArrowheads="1"/>
            </p:cNvSpPr>
            <p:nvPr/>
          </p:nvSpPr>
          <p:spPr bwMode="auto">
            <a:xfrm>
              <a:off x="4011032" y="5200652"/>
              <a:ext cx="1131463" cy="643423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90360" tIns="44280" rIns="90360" bIns="44280">
              <a:prstTxWarp prst="textNoShape">
                <a:avLst/>
              </a:prstTxWarp>
              <a:spAutoFit/>
            </a:bodyPr>
            <a:lstStyle/>
            <a:p>
              <a:pPr algn="ctr"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solidFill>
                    <a:srgbClr val="FFFFFF"/>
                  </a:solidFill>
                  <a:ea typeface="DejaVu Sans" charset="0"/>
                  <a:cs typeface="DejaVu Sans" charset="0"/>
                </a:rPr>
                <a:t>process</a:t>
              </a:r>
            </a:p>
            <a:p>
              <a:pPr algn="ctr"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solidFill>
                    <a:srgbClr val="FFFFFF"/>
                  </a:solidFill>
                  <a:ea typeface="DejaVu Sans" charset="0"/>
                  <a:cs typeface="DejaVu Sans" charset="0"/>
                </a:rPr>
                <a:t>command</a:t>
              </a:r>
            </a:p>
          </p:txBody>
        </p:sp>
        <p:sp>
          <p:nvSpPr>
            <p:cNvPr id="20" name="Rectangle 6"/>
            <p:cNvSpPr>
              <a:spLocks noChangeArrowheads="1"/>
            </p:cNvSpPr>
            <p:nvPr/>
          </p:nvSpPr>
          <p:spPr bwMode="auto">
            <a:xfrm>
              <a:off x="2067932" y="3962400"/>
              <a:ext cx="1131463" cy="643423"/>
            </a:xfrm>
            <a:prstGeom prst="rect">
              <a:avLst/>
            </a:prstGeom>
            <a:ln>
              <a:headEnd/>
              <a:tailEnd/>
            </a:ln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wrap="none" lIns="90360" tIns="44280" rIns="90360" bIns="44280">
              <a:prstTxWarp prst="textNoShape">
                <a:avLst/>
              </a:prstTxWarp>
              <a:spAutoFit/>
            </a:bodyPr>
            <a:lstStyle/>
            <a:p>
              <a:pPr algn="ctr"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DejaVu Sans" charset="0"/>
                  <a:cs typeface="DejaVu Sans" charset="0"/>
                </a:rPr>
                <a:t>read</a:t>
              </a:r>
            </a:p>
            <a:p>
              <a:pPr algn="ctr"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DejaVu Sans" charset="0"/>
                  <a:cs typeface="DejaVu Sans" charset="0"/>
                </a:rPr>
                <a:t>command</a:t>
              </a:r>
            </a:p>
          </p:txBody>
        </p:sp>
        <p:sp>
          <p:nvSpPr>
            <p:cNvPr id="21" name="AutoShape 7"/>
            <p:cNvSpPr>
              <a:spLocks/>
            </p:cNvSpPr>
            <p:nvPr/>
          </p:nvSpPr>
          <p:spPr bwMode="auto">
            <a:xfrm>
              <a:off x="3726656" y="3387725"/>
              <a:ext cx="2743200" cy="1066800"/>
            </a:xfrm>
            <a:custGeom>
              <a:avLst/>
              <a:gdLst>
                <a:gd name="G0" fmla="sin 10800 17694720"/>
                <a:gd name="G1" fmla="+- G0 10800 0"/>
                <a:gd name="G2" fmla="cos 10800 17694720"/>
                <a:gd name="G3" fmla="+- G2 10800 0"/>
                <a:gd name="G4" fmla="sin 10800 0"/>
                <a:gd name="G5" fmla="+- G4 10800 0"/>
                <a:gd name="G6" fmla="cos 10800 0"/>
                <a:gd name="G7" fmla="+- G6 10800 0"/>
                <a:gd name="T0" fmla="*/ 637048 w 21600"/>
                <a:gd name="T1" fmla="*/ -1843344568 h 21600"/>
                <a:gd name="T2" fmla="*/ 243544 w 21600"/>
                <a:gd name="T3" fmla="*/ 2 h 21600"/>
                <a:gd name="T4" fmla="*/ 559463664 w 21600"/>
                <a:gd name="T5" fmla="*/ 67588096 h 21600"/>
                <a:gd name="T6" fmla="*/ 5 w 21600"/>
                <a:gd name="T7" fmla="*/ 558671992 h 21600"/>
                <a:gd name="T8" fmla="*/ 16 w 21600"/>
                <a:gd name="T9" fmla="*/ -1073760400 h 21600"/>
                <a:gd name="T10" fmla="*/ -1073760400 w 21600"/>
                <a:gd name="T11" fmla="*/ 440024 h 21600"/>
                <a:gd name="T12" fmla="*/ 10799 w 21600"/>
                <a:gd name="T13" fmla="*/ 0 h 21600"/>
                <a:gd name="T14" fmla="*/ 21599 w 21600"/>
                <a:gd name="T15" fmla="*/ 10799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T12" t="T13" r="T14" b="T15"/>
              <a:pathLst>
                <a:path w="21600" h="21600" stroke="0">
                  <a:moveTo>
                    <a:pt x="10799" y="0"/>
                  </a:moveTo>
                  <a:cubicBezTo>
                    <a:pt x="10799" y="0"/>
                    <a:pt x="10799" y="-1"/>
                    <a:pt x="10800" y="-1"/>
                  </a:cubicBezTo>
                  <a:cubicBezTo>
                    <a:pt x="16764" y="-1"/>
                    <a:pt x="21600" y="4835"/>
                    <a:pt x="21600" y="10800"/>
                  </a:cubicBezTo>
                  <a:lnTo>
                    <a:pt x="10800" y="10800"/>
                  </a:lnTo>
                  <a:close/>
                </a:path>
                <a:path w="21600" h="21600" fill="none">
                  <a:moveTo>
                    <a:pt x="10799" y="0"/>
                  </a:moveTo>
                  <a:cubicBezTo>
                    <a:pt x="10799" y="0"/>
                    <a:pt x="10799" y="-1"/>
                    <a:pt x="10800" y="-1"/>
                  </a:cubicBezTo>
                  <a:cubicBezTo>
                    <a:pt x="16764" y="-1"/>
                    <a:pt x="21600" y="4835"/>
                    <a:pt x="21600" y="10800"/>
                  </a:cubicBezTo>
                </a:path>
              </a:pathLst>
            </a:custGeom>
            <a:noFill/>
            <a:ln w="12600">
              <a:solidFill>
                <a:srgbClr val="000000"/>
              </a:solidFill>
              <a:miter lim="800000"/>
              <a:headEnd type="triangle" w="med" len="med"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AutoShape 8"/>
            <p:cNvSpPr>
              <a:spLocks/>
            </p:cNvSpPr>
            <p:nvPr/>
          </p:nvSpPr>
          <p:spPr bwMode="auto">
            <a:xfrm>
              <a:off x="2640806" y="3387725"/>
              <a:ext cx="2857500" cy="1066800"/>
            </a:xfrm>
            <a:custGeom>
              <a:avLst/>
              <a:gdLst>
                <a:gd name="G0" fmla="sin 10800 11796480"/>
                <a:gd name="G1" fmla="+- G0 10800 0"/>
                <a:gd name="G2" fmla="cos 10800 11796480"/>
                <a:gd name="G3" fmla="+- G2 10800 0"/>
                <a:gd name="G4" fmla="sin 10800 17691591"/>
                <a:gd name="G5" fmla="+- G4 10800 0"/>
                <a:gd name="G6" fmla="cos 10800 17691591"/>
                <a:gd name="G7" fmla="+- G6 10800 0"/>
                <a:gd name="T0" fmla="*/ 637048 w 21600"/>
                <a:gd name="T1" fmla="*/ -1843344568 h 21600"/>
                <a:gd name="T2" fmla="*/ 243544 w 21600"/>
                <a:gd name="T3" fmla="*/ 2 h 21600"/>
                <a:gd name="T4" fmla="*/ 559463664 w 21600"/>
                <a:gd name="T5" fmla="*/ 67588096 h 21600"/>
                <a:gd name="T6" fmla="*/ 48252618 w 21600"/>
                <a:gd name="T7" fmla="*/ 600136184 h 21600"/>
                <a:gd name="T8" fmla="*/ 16 w 21600"/>
                <a:gd name="T9" fmla="*/ -1073760400 h 21600"/>
                <a:gd name="T10" fmla="*/ -1073760400 w 21600"/>
                <a:gd name="T11" fmla="*/ -1073760552 h 21600"/>
                <a:gd name="T12" fmla="*/ 0 w 21600"/>
                <a:gd name="T13" fmla="*/ 1 h 21600"/>
                <a:gd name="T14" fmla="*/ 10799 w 21600"/>
                <a:gd name="T15" fmla="*/ 10799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T12" t="T13" r="T14" b="T15"/>
              <a:pathLst>
                <a:path w="21600" h="21600" stroke="0">
                  <a:moveTo>
                    <a:pt x="-1" y="10799"/>
                  </a:moveTo>
                  <a:cubicBezTo>
                    <a:pt x="-1" y="4838"/>
                    <a:pt x="4829" y="4"/>
                    <a:pt x="10791" y="0"/>
                  </a:cubicBezTo>
                  <a:lnTo>
                    <a:pt x="10800" y="10800"/>
                  </a:lnTo>
                  <a:close/>
                </a:path>
                <a:path w="21600" h="21600" fill="none">
                  <a:moveTo>
                    <a:pt x="-1" y="10799"/>
                  </a:moveTo>
                  <a:cubicBezTo>
                    <a:pt x="-1" y="4838"/>
                    <a:pt x="4829" y="4"/>
                    <a:pt x="10791" y="0"/>
                  </a:cubicBezTo>
                </a:path>
              </a:pathLst>
            </a:custGeom>
            <a:noFill/>
            <a:ln w="12600">
              <a:solidFill>
                <a:srgbClr val="000000"/>
              </a:solidFill>
              <a:miter lim="800000"/>
              <a:headEnd type="triangle" w="med" len="med"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AutoShape 9"/>
            <p:cNvSpPr>
              <a:spLocks/>
            </p:cNvSpPr>
            <p:nvPr/>
          </p:nvSpPr>
          <p:spPr bwMode="auto">
            <a:xfrm>
              <a:off x="2583656" y="3921125"/>
              <a:ext cx="2628900" cy="1676400"/>
            </a:xfrm>
            <a:custGeom>
              <a:avLst/>
              <a:gdLst>
                <a:gd name="G0" fmla="sin 10800 5898240"/>
                <a:gd name="G1" fmla="+- G0 10800 0"/>
                <a:gd name="G2" fmla="cos 10800 5898240"/>
                <a:gd name="G3" fmla="+- G2 10800 0"/>
                <a:gd name="G4" fmla="sin 10800 11796480"/>
                <a:gd name="G5" fmla="+- G4 10800 0"/>
                <a:gd name="G6" fmla="cos 10800 11796480"/>
                <a:gd name="G7" fmla="+- G6 10800 0"/>
                <a:gd name="T0" fmla="*/ 637048 w 21600"/>
                <a:gd name="T1" fmla="*/ -1843344568 h 21600"/>
                <a:gd name="T2" fmla="*/ 243544 w 21600"/>
                <a:gd name="T3" fmla="*/ 2 h 21600"/>
                <a:gd name="T4" fmla="*/ 559463664 w 21600"/>
                <a:gd name="T5" fmla="*/ 67588096 h 21600"/>
                <a:gd name="T6" fmla="*/ 48252618 w 21600"/>
                <a:gd name="T7" fmla="*/ 599498184 h 21600"/>
                <a:gd name="T8" fmla="*/ 16 w 21600"/>
                <a:gd name="T9" fmla="*/ -1073760400 h 21600"/>
                <a:gd name="T10" fmla="*/ -1073760400 w 21600"/>
                <a:gd name="T11" fmla="*/ -1073760552 h 21600"/>
                <a:gd name="T12" fmla="*/ 0 w 21600"/>
                <a:gd name="T13" fmla="*/ 10799 h 21600"/>
                <a:gd name="T14" fmla="*/ 10799 w 21600"/>
                <a:gd name="T15" fmla="*/ 21599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T12" t="T13" r="T14" b="T15"/>
              <a:pathLst>
                <a:path w="21600" h="21600" stroke="0">
                  <a:moveTo>
                    <a:pt x="10800" y="21599"/>
                  </a:moveTo>
                  <a:cubicBezTo>
                    <a:pt x="4835" y="21599"/>
                    <a:pt x="-1" y="16764"/>
                    <a:pt x="-1" y="10799"/>
                  </a:cubicBezTo>
                  <a:lnTo>
                    <a:pt x="10800" y="10800"/>
                  </a:lnTo>
                  <a:close/>
                </a:path>
                <a:path w="21600" h="21600" fill="none">
                  <a:moveTo>
                    <a:pt x="10800" y="21599"/>
                  </a:moveTo>
                  <a:cubicBezTo>
                    <a:pt x="4835" y="21599"/>
                    <a:pt x="-1" y="16764"/>
                    <a:pt x="-1" y="10799"/>
                  </a:cubicBezTo>
                </a:path>
              </a:pathLst>
            </a:custGeom>
            <a:noFill/>
            <a:ln w="12600">
              <a:solidFill>
                <a:srgbClr val="000000"/>
              </a:solidFill>
              <a:miter lim="800000"/>
              <a:headEnd type="triangle" w="med" len="med"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AutoShape 10"/>
            <p:cNvSpPr>
              <a:spLocks/>
            </p:cNvSpPr>
            <p:nvPr/>
          </p:nvSpPr>
          <p:spPr bwMode="auto">
            <a:xfrm>
              <a:off x="3898106" y="3768725"/>
              <a:ext cx="2628900" cy="1828800"/>
            </a:xfrm>
            <a:custGeom>
              <a:avLst/>
              <a:gdLst>
                <a:gd name="G0" fmla="sin 10800 0"/>
                <a:gd name="G1" fmla="+- G0 10800 0"/>
                <a:gd name="G2" fmla="cos 10800 0"/>
                <a:gd name="G3" fmla="+- G2 10800 0"/>
                <a:gd name="G4" fmla="sin 10800 5898240"/>
                <a:gd name="G5" fmla="+- G4 10800 0"/>
                <a:gd name="G6" fmla="cos 10800 5898240"/>
                <a:gd name="G7" fmla="+- G6 10800 0"/>
                <a:gd name="T0" fmla="*/ 637048 w 21600"/>
                <a:gd name="T1" fmla="*/ -1843344568 h 21600"/>
                <a:gd name="T2" fmla="*/ 243544 w 21600"/>
                <a:gd name="T3" fmla="*/ 2 h 21600"/>
                <a:gd name="T4" fmla="*/ 559463664 w 21600"/>
                <a:gd name="T5" fmla="*/ 67588096 h 21600"/>
                <a:gd name="T6" fmla="*/ 48252618 w 21600"/>
                <a:gd name="T7" fmla="*/ 599498312 h 21600"/>
                <a:gd name="T8" fmla="*/ 16 w 21600"/>
                <a:gd name="T9" fmla="*/ -1073760400 h 21600"/>
                <a:gd name="T10" fmla="*/ -1073760400 w 21600"/>
                <a:gd name="T11" fmla="*/ -1073760552 h 21600"/>
                <a:gd name="T12" fmla="*/ 10799 w 21600"/>
                <a:gd name="T13" fmla="*/ 10799 h 21600"/>
                <a:gd name="T14" fmla="*/ 21599 w 21600"/>
                <a:gd name="T15" fmla="*/ 21599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T12" t="T13" r="T14" b="T15"/>
              <a:pathLst>
                <a:path w="21600" h="21600" stroke="0">
                  <a:moveTo>
                    <a:pt x="21600" y="10800"/>
                  </a:moveTo>
                  <a:cubicBezTo>
                    <a:pt x="21600" y="16764"/>
                    <a:pt x="16764" y="21599"/>
                    <a:pt x="10800" y="21599"/>
                  </a:cubicBezTo>
                  <a:lnTo>
                    <a:pt x="10800" y="10800"/>
                  </a:lnTo>
                  <a:close/>
                </a:path>
                <a:path w="21600" h="21600" fill="none">
                  <a:moveTo>
                    <a:pt x="21600" y="10800"/>
                  </a:moveTo>
                  <a:cubicBezTo>
                    <a:pt x="21600" y="16764"/>
                    <a:pt x="16764" y="21599"/>
                    <a:pt x="10800" y="21599"/>
                  </a:cubicBezTo>
                </a:path>
              </a:pathLst>
            </a:custGeom>
            <a:noFill/>
            <a:ln w="12600">
              <a:solidFill>
                <a:srgbClr val="000000"/>
              </a:solidFill>
              <a:miter lim="800000"/>
              <a:headEnd type="triangle" w="med" len="med"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11"/>
            <p:cNvSpPr>
              <a:spLocks noChangeArrowheads="1"/>
            </p:cNvSpPr>
            <p:nvPr/>
          </p:nvSpPr>
          <p:spPr bwMode="auto">
            <a:xfrm>
              <a:off x="3733800" y="4051688"/>
              <a:ext cx="1714405" cy="52031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none" lIns="90360" tIns="44280" rIns="90360" bIns="44280" anchor="ctr">
              <a:prstTxWarp prst="textNoShape">
                <a:avLst/>
              </a:prstTxWarp>
              <a:spAutoFit/>
            </a:bodyPr>
            <a:lstStyle/>
            <a:p>
              <a:pPr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sz="2800" b="1" i="1" dirty="0">
                  <a:solidFill>
                    <a:srgbClr val="000099"/>
                  </a:solidFill>
                  <a:latin typeface="Book Antiqua" pitchFamily="-110" charset="0"/>
                  <a:ea typeface="DejaVu Sans" charset="0"/>
                  <a:cs typeface="DejaVu Sans" charset="0"/>
                </a:rPr>
                <a:t>the shell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71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20940" y="146971"/>
            <a:ext cx="3801423" cy="732844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Who Are We?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2"/>
          </p:nvPr>
        </p:nvSpPr>
        <p:spPr>
          <a:xfrm>
            <a:off x="457200" y="1781389"/>
            <a:ext cx="8235949" cy="2629154"/>
          </a:xfrm>
        </p:spPr>
        <p:txBody>
          <a:bodyPr>
            <a:normAutofit/>
          </a:bodyPr>
          <a:lstStyle/>
          <a:p>
            <a:pPr marL="342900" indent="-342900">
              <a:spcBef>
                <a:spcPts val="600"/>
              </a:spcBef>
              <a:spcAft>
                <a:spcPts val="1200"/>
              </a:spcAft>
              <a:buFont typeface="Arial"/>
              <a:buChar char="•"/>
            </a:pPr>
            <a:r>
              <a:rPr lang="en-US" sz="2400" dirty="0" smtClean="0"/>
              <a:t>IT Research Computing (RCAC) </a:t>
            </a:r>
            <a:r>
              <a:rPr lang="mr-IN" sz="2400" dirty="0" smtClean="0"/>
              <a:t>–</a:t>
            </a:r>
            <a:r>
              <a:rPr lang="en-US" sz="2400" dirty="0" smtClean="0"/>
              <a:t> a unit of </a:t>
            </a:r>
            <a:r>
              <a:rPr lang="en-US" sz="2400" dirty="0" err="1" smtClean="0"/>
              <a:t>ITaP</a:t>
            </a:r>
            <a:r>
              <a:rPr lang="en-US" sz="2400" dirty="0" smtClean="0"/>
              <a:t> (Information Technology at Purdue) – the central IT organization at Purdue.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Font typeface="Arial"/>
              <a:buChar char="•"/>
            </a:pPr>
            <a:r>
              <a:rPr lang="en-US" sz="2400" dirty="0" smtClean="0"/>
              <a:t>Research Computing provides </a:t>
            </a:r>
            <a:r>
              <a:rPr lang="en-US" sz="2400" dirty="0"/>
              <a:t>advanced computational resources and services to support Purdue faculty and staff researchers</a:t>
            </a:r>
            <a:r>
              <a:rPr lang="en-US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2448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Common shells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221494" y="1024004"/>
            <a:ext cx="8922506" cy="4596146"/>
          </a:xfrm>
        </p:spPr>
        <p:txBody>
          <a:bodyPr>
            <a:noAutofit/>
          </a:bodyPr>
          <a:lstStyle/>
          <a:p>
            <a:r>
              <a:rPr lang="en-US" sz="2200" b="0" cap="none" dirty="0" err="1" smtClean="0">
                <a:solidFill>
                  <a:schemeClr val="tx1"/>
                </a:solidFill>
                <a:latin typeface="Courier New"/>
                <a:cs typeface="Courier New"/>
              </a:rPr>
              <a:t>sh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 – the original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U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nix 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shell, still located in /bin/</a:t>
            </a:r>
            <a:r>
              <a:rPr lang="en-US" sz="2200" b="0" cap="none" dirty="0" err="1" smtClean="0">
                <a:solidFill>
                  <a:schemeClr val="tx1"/>
                </a:solidFill>
                <a:latin typeface="Arial"/>
                <a:cs typeface="Arial"/>
              </a:rPr>
              <a:t>sh</a:t>
            </a:r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r>
              <a:rPr lang="en-US" sz="2200" b="0" cap="none" dirty="0" smtClean="0">
                <a:solidFill>
                  <a:schemeClr val="tx1"/>
                </a:solidFill>
                <a:latin typeface="Courier New"/>
                <a:cs typeface="Courier New"/>
              </a:rPr>
              <a:t>bash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 – a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inux 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shell written for the gnu project and is installed on most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inux 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systems</a:t>
            </a:r>
          </a:p>
          <a:p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r>
              <a:rPr lang="en-US" sz="2200" b="0" cap="none" dirty="0" err="1" smtClean="0">
                <a:solidFill>
                  <a:schemeClr val="tx1"/>
                </a:solidFill>
                <a:latin typeface="Courier New"/>
                <a:cs typeface="Courier New"/>
              </a:rPr>
              <a:t>csh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 – C shell, modeled after the 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C 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programming language used by </a:t>
            </a:r>
            <a:r>
              <a:rPr lang="en-US" sz="2200" b="0" cap="none" dirty="0" err="1" smtClean="0">
                <a:solidFill>
                  <a:schemeClr val="tx1"/>
                </a:solidFill>
                <a:latin typeface="Arial"/>
                <a:cs typeface="Arial"/>
              </a:rPr>
              <a:t>linux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 systems</a:t>
            </a:r>
          </a:p>
          <a:p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r>
              <a:rPr lang="en-US" sz="2200" b="0" cap="none" dirty="0" err="1" smtClean="0">
                <a:solidFill>
                  <a:schemeClr val="tx1"/>
                </a:solidFill>
                <a:latin typeface="Courier New"/>
                <a:cs typeface="Courier New"/>
              </a:rPr>
              <a:t>tcsh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 – C shell with modern improvements such as file name completion</a:t>
            </a:r>
          </a:p>
          <a:p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r>
              <a:rPr lang="en-US" sz="2200" b="0" cap="none" dirty="0" smtClean="0">
                <a:solidFill>
                  <a:schemeClr val="tx1"/>
                </a:solidFill>
                <a:latin typeface="Courier New"/>
                <a:cs typeface="Courier New"/>
              </a:rPr>
              <a:t>echo $SHELL 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or</a:t>
            </a:r>
            <a:r>
              <a:rPr lang="en-US" sz="2200" cap="none" dirty="0" smtClean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en-US" sz="2200" b="0" cap="none" dirty="0" smtClean="0">
                <a:solidFill>
                  <a:schemeClr val="tx1"/>
                </a:solidFill>
                <a:latin typeface="Courier New"/>
                <a:cs typeface="Courier New"/>
              </a:rPr>
              <a:t>echo $0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 – displays what shell your account is using</a:t>
            </a:r>
          </a:p>
        </p:txBody>
      </p:sp>
    </p:spTree>
    <p:extLst>
      <p:ext uri="{BB962C8B-B14F-4D97-AF65-F5344CB8AC3E}">
        <p14:creationId xmlns:p14="http://schemas.microsoft.com/office/powerpoint/2010/main" val="2966067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How to get help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457199" y="1600200"/>
            <a:ext cx="8686801" cy="4635318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Read the manual.  </a:t>
            </a:r>
          </a:p>
          <a:p>
            <a:pPr marL="400050" lvl="2"/>
            <a:r>
              <a:rPr lang="en-US" sz="2200" b="0" dirty="0">
                <a:solidFill>
                  <a:srgbClr val="000000"/>
                </a:solidFill>
                <a:latin typeface="Courier New"/>
                <a:cs typeface="Courier New"/>
              </a:rPr>
              <a:t>m</a:t>
            </a:r>
            <a:r>
              <a:rPr lang="en-US" sz="2200" b="0" dirty="0" smtClean="0">
                <a:solidFill>
                  <a:srgbClr val="000000"/>
                </a:solidFill>
                <a:latin typeface="Courier New"/>
                <a:cs typeface="Courier New"/>
              </a:rPr>
              <a:t>an command</a:t>
            </a:r>
          </a:p>
          <a:p>
            <a:pPr marL="400050" lvl="2"/>
            <a:r>
              <a:rPr lang="en-US" sz="2200" b="0" dirty="0">
                <a:solidFill>
                  <a:srgbClr val="000000"/>
                </a:solidFill>
                <a:latin typeface="Courier New"/>
                <a:cs typeface="Courier New"/>
              </a:rPr>
              <a:t>m</a:t>
            </a:r>
            <a:r>
              <a:rPr lang="en-US" sz="2200" b="0" dirty="0" smtClean="0">
                <a:solidFill>
                  <a:srgbClr val="000000"/>
                </a:solidFill>
                <a:latin typeface="Courier New"/>
                <a:cs typeface="Courier New"/>
              </a:rPr>
              <a:t>an [section] command</a:t>
            </a:r>
          </a:p>
          <a:p>
            <a:pPr marL="400050" lvl="2"/>
            <a:r>
              <a:rPr lang="en-US" sz="2200" b="0" dirty="0">
                <a:solidFill>
                  <a:srgbClr val="000000"/>
                </a:solidFill>
                <a:latin typeface="Courier New"/>
                <a:cs typeface="Courier New"/>
              </a:rPr>
              <a:t>m</a:t>
            </a:r>
            <a:r>
              <a:rPr lang="en-US" sz="2200" b="0" dirty="0" smtClean="0">
                <a:solidFill>
                  <a:srgbClr val="000000"/>
                </a:solidFill>
                <a:latin typeface="Courier New"/>
                <a:cs typeface="Courier New"/>
              </a:rPr>
              <a:t>an –k keyword  </a:t>
            </a:r>
            <a:r>
              <a:rPr lang="en-US" sz="2200" b="0" dirty="0" smtClean="0">
                <a:solidFill>
                  <a:srgbClr val="000000"/>
                </a:solidFill>
              </a:rPr>
              <a:t>(search all manuals based on keyword)</a:t>
            </a:r>
          </a:p>
          <a:p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Most commands have a built-in manual, even the </a:t>
            </a:r>
            <a:r>
              <a:rPr lang="en-US" sz="2200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man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 command!</a:t>
            </a:r>
          </a:p>
          <a:p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Commands without manuals have help too, with  </a:t>
            </a:r>
            <a:r>
              <a:rPr lang="en-US" sz="2200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–h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, </a:t>
            </a:r>
            <a:r>
              <a:rPr lang="en-US" sz="2200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--help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, or </a:t>
            </a:r>
            <a:r>
              <a:rPr lang="en-US" sz="2200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/?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 option</a:t>
            </a:r>
            <a:r>
              <a:rPr lang="en-US" sz="2200" cap="none" dirty="0" smtClean="0">
                <a:solidFill>
                  <a:srgbClr val="000000"/>
                </a:solidFill>
                <a:latin typeface="Arial"/>
                <a:cs typeface="Arial"/>
              </a:rPr>
              <a:t>.</a:t>
            </a:r>
            <a:endParaRPr lang="en-US" sz="2200" cap="none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83563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Account  &amp; </a:t>
            </a:r>
          </a:p>
          <a:p>
            <a:r>
              <a:rPr lang="en-US" dirty="0" smtClean="0"/>
              <a:t>System access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457200" y="1600200"/>
            <a:ext cx="8229600" cy="4635318"/>
          </a:xfrm>
        </p:spPr>
        <p:txBody>
          <a:bodyPr>
            <a:noAutofit/>
          </a:bodyPr>
          <a:lstStyle/>
          <a:p>
            <a:pPr marL="331788" indent="-331788">
              <a:lnSpc>
                <a:spcPct val="90000"/>
              </a:lnSpc>
              <a:buFont typeface="Times New Roman" pitchFamily="-110" charset="0"/>
              <a:buChar char="•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To access a </a:t>
            </a:r>
            <a:r>
              <a:rPr lang="en-US" sz="2200" b="0" cap="none" dirty="0">
                <a:solidFill>
                  <a:schemeClr val="tx1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inux system you need to have an </a:t>
            </a:r>
            <a:r>
              <a:rPr lang="en-US" sz="2200" b="0" i="1" cap="none" dirty="0" smtClean="0">
                <a:solidFill>
                  <a:schemeClr val="tx1"/>
                </a:solidFill>
                <a:latin typeface="Arial"/>
                <a:cs typeface="Arial"/>
              </a:rPr>
              <a:t>account</a:t>
            </a:r>
          </a:p>
          <a:p>
            <a:pPr>
              <a:lnSpc>
                <a:spcPct val="90000"/>
              </a:lnSpc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331788" indent="-331788">
              <a:lnSpc>
                <a:spcPct val="90000"/>
              </a:lnSpc>
              <a:buFont typeface="Times New Roman" pitchFamily="-110" charset="0"/>
              <a:buChar char="•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Linux account includes:</a:t>
            </a:r>
          </a:p>
          <a:p>
            <a:pPr marL="731838" lvl="1" indent="-274638">
              <a:lnSpc>
                <a:spcPct val="90000"/>
              </a:lnSpc>
              <a:buFont typeface="Times New Roman" pitchFamily="-110" charset="0"/>
              <a:buChar char="–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200" b="0" dirty="0" smtClean="0"/>
              <a:t>Username and password</a:t>
            </a:r>
          </a:p>
          <a:p>
            <a:pPr marL="731838" lvl="1" indent="-274638">
              <a:lnSpc>
                <a:spcPct val="90000"/>
              </a:lnSpc>
              <a:buFont typeface="Times New Roman" pitchFamily="-110" charset="0"/>
              <a:buChar char="–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200" b="0" dirty="0" err="1" smtClean="0"/>
              <a:t>Userid</a:t>
            </a:r>
            <a:r>
              <a:rPr lang="en-US" sz="2200" b="0" dirty="0" smtClean="0"/>
              <a:t> and </a:t>
            </a:r>
            <a:r>
              <a:rPr lang="en-US" sz="2200" b="0" dirty="0" err="1" smtClean="0"/>
              <a:t>groupid</a:t>
            </a:r>
            <a:endParaRPr lang="en-US" sz="2200" b="0" dirty="0" smtClean="0"/>
          </a:p>
          <a:p>
            <a:pPr marL="731838" lvl="1" indent="-274638">
              <a:lnSpc>
                <a:spcPct val="90000"/>
              </a:lnSpc>
              <a:buFont typeface="Times New Roman" pitchFamily="-110" charset="0"/>
              <a:buChar char="–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200" b="0" dirty="0" smtClean="0"/>
              <a:t>Home directory</a:t>
            </a:r>
          </a:p>
          <a:p>
            <a:pPr marL="1131888" lvl="2" indent="-217488">
              <a:lnSpc>
                <a:spcPct val="90000"/>
              </a:lnSpc>
              <a:buFont typeface="Times New Roman" pitchFamily="-110" charset="0"/>
              <a:buChar char="•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200" b="0" dirty="0" smtClean="0"/>
              <a:t>A place to keep all your snazzy files</a:t>
            </a:r>
          </a:p>
          <a:p>
            <a:pPr marL="1131888" lvl="2" indent="-217488">
              <a:lnSpc>
                <a:spcPct val="90000"/>
              </a:lnSpc>
              <a:buFont typeface="Times New Roman" pitchFamily="-110" charset="0"/>
              <a:buChar char="•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200" b="0" dirty="0" smtClean="0"/>
              <a:t>May be </a:t>
            </a:r>
            <a:r>
              <a:rPr lang="en-US" sz="2200" b="0" dirty="0" err="1" smtClean="0"/>
              <a:t>quota’d</a:t>
            </a:r>
            <a:r>
              <a:rPr lang="en-US" sz="2200" b="0" dirty="0" smtClean="0"/>
              <a:t>, meaning that the system imposes a limit on how much data you can have</a:t>
            </a:r>
          </a:p>
          <a:p>
            <a:pPr marL="731838" lvl="1" indent="-274638">
              <a:lnSpc>
                <a:spcPct val="90000"/>
              </a:lnSpc>
              <a:buFont typeface="Times New Roman" pitchFamily="-110" charset="0"/>
              <a:buChar char="–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200" b="0" dirty="0" smtClean="0"/>
              <a:t>A default shell preference</a:t>
            </a:r>
            <a:endParaRPr lang="en-US" sz="2200" b="0" dirty="0"/>
          </a:p>
          <a:p>
            <a:pPr marL="731838" lvl="1" indent="-274638">
              <a:lnSpc>
                <a:spcPct val="90000"/>
              </a:lnSpc>
              <a:buFont typeface="Times New Roman" pitchFamily="-110" charset="0"/>
              <a:buChar char="–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endParaRPr lang="en-US" sz="2200" b="0" dirty="0"/>
          </a:p>
          <a:p>
            <a:pPr marL="342900" indent="-342900">
              <a:lnSpc>
                <a:spcPct val="90000"/>
              </a:lnSpc>
              <a:buFont typeface="Arial"/>
              <a:buChar char="•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200" b="0" cap="none" dirty="0" err="1" smtClean="0">
                <a:solidFill>
                  <a:srgbClr val="000000"/>
                </a:solidFill>
                <a:latin typeface="Courier New"/>
                <a:cs typeface="Courier New"/>
              </a:rPr>
              <a:t>ssh</a:t>
            </a:r>
            <a:r>
              <a:rPr lang="en-US" sz="2200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200" b="0" cap="none" dirty="0" err="1" smtClean="0">
                <a:solidFill>
                  <a:srgbClr val="000000"/>
                </a:solidFill>
                <a:latin typeface="Courier New"/>
                <a:cs typeface="Courier New"/>
              </a:rPr>
              <a:t>username@hostname</a:t>
            </a:r>
            <a:r>
              <a:rPr lang="en-US" sz="2200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</a:p>
          <a:p>
            <a:pPr marL="800100" lvl="1" indent="-342900">
              <a:lnSpc>
                <a:spcPct val="90000"/>
              </a:lnSpc>
              <a:buFont typeface="Lucida Grande"/>
              <a:buChar char="-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200" b="0" cap="none" dirty="0" err="1" smtClean="0">
                <a:solidFill>
                  <a:srgbClr val="000000"/>
                </a:solidFill>
                <a:latin typeface="Courier New"/>
                <a:cs typeface="Courier New"/>
              </a:rPr>
              <a:t>ssh</a:t>
            </a:r>
            <a:r>
              <a:rPr lang="en-US" sz="2200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 zhu472@rice.rcac.purdue.edu</a:t>
            </a:r>
          </a:p>
          <a:p>
            <a:pPr lvl="1">
              <a:lnSpc>
                <a:spcPct val="90000"/>
              </a:lnSpc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endParaRPr lang="en-US" sz="2200" b="0" dirty="0" smtClean="0"/>
          </a:p>
        </p:txBody>
      </p:sp>
    </p:spTree>
    <p:extLst>
      <p:ext uri="{BB962C8B-B14F-4D97-AF65-F5344CB8AC3E}">
        <p14:creationId xmlns:p14="http://schemas.microsoft.com/office/powerpoint/2010/main" val="29763549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FILE and process</a:t>
            </a:r>
            <a:endParaRPr lang="en-US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280005" y="1320132"/>
            <a:ext cx="8413144" cy="4498975"/>
          </a:xfrm>
        </p:spPr>
        <p:txBody>
          <a:bodyPr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Everything in </a:t>
            </a:r>
            <a:r>
              <a:rPr lang="en-US" sz="2200" b="0" cap="none" dirty="0">
                <a:solidFill>
                  <a:srgbClr val="000000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inux is either a file or a process;</a:t>
            </a:r>
          </a:p>
          <a:p>
            <a:pPr marL="285750" indent="-285750">
              <a:buFont typeface="Arial"/>
              <a:buChar char="•"/>
            </a:pPr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A process is an executing program identified by a unique PID (process identifier).  Processes may be short in duration or run indefinitely;</a:t>
            </a:r>
          </a:p>
          <a:p>
            <a:pPr marL="285750" indent="-285750">
              <a:buFont typeface="Arial"/>
              <a:buChar char="•"/>
            </a:pPr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A file is a collection of data. Files are created by users using text editors, running compilers, </a:t>
            </a:r>
            <a:r>
              <a:rPr lang="en-US" sz="2200" b="0" cap="none" dirty="0" err="1" smtClean="0">
                <a:solidFill>
                  <a:srgbClr val="000000"/>
                </a:solidFill>
                <a:latin typeface="Arial"/>
                <a:cs typeface="Arial"/>
              </a:rPr>
              <a:t>etc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; </a:t>
            </a:r>
          </a:p>
          <a:p>
            <a:pPr marL="285750" indent="-285750">
              <a:buFont typeface="Arial"/>
              <a:buChar char="•"/>
            </a:pPr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The </a:t>
            </a:r>
            <a:r>
              <a:rPr lang="en-US" sz="2200" b="0" cap="none" dirty="0">
                <a:solidFill>
                  <a:srgbClr val="000000"/>
                </a:solidFill>
                <a:latin typeface="Arial"/>
                <a:cs typeface="Arial"/>
              </a:rPr>
              <a:t>L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inux kernel is responsible for organizing processes and interacting with files: it allocates time and memory to each processes and handles the file system and communications in response to system calls. </a:t>
            </a:r>
            <a:endParaRPr lang="en-US" sz="2200" b="0" cap="none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082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FILE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FILE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74370" y="3435878"/>
            <a:ext cx="816850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/>
                <a:cs typeface="Arial"/>
              </a:rPr>
              <a:t>Examples of files:</a:t>
            </a:r>
          </a:p>
          <a:p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a document (report, essay etc.)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the text of a program written in some high-level programming language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instructions comprehensible directly to the machine and incomprehensible to a casual user, for example, a collection of binary digits (an executable or binary file);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latin typeface="Arial"/>
                <a:cs typeface="Arial"/>
              </a:rPr>
              <a:t>a </a:t>
            </a:r>
            <a:r>
              <a:rPr lang="en-US" b="1" i="1" dirty="0">
                <a:solidFill>
                  <a:srgbClr val="FF0000"/>
                </a:solidFill>
                <a:latin typeface="Arial"/>
                <a:cs typeface="Arial"/>
              </a:rPr>
              <a:t>directory</a:t>
            </a:r>
            <a:r>
              <a:rPr lang="en-US" dirty="0">
                <a:latin typeface="Arial"/>
                <a:cs typeface="Arial"/>
              </a:rPr>
              <a:t>, containing information about its contents, which may be a mixture of other directories (subdirectories) and ordinary files.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060674" y="2292082"/>
            <a:ext cx="1786692" cy="1651982"/>
            <a:chOff x="6823208" y="1218180"/>
            <a:chExt cx="2258868" cy="197421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23208" y="1218180"/>
              <a:ext cx="1366900" cy="13669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43000" y="1503262"/>
              <a:ext cx="1366900" cy="136690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15176" y="1825490"/>
              <a:ext cx="1366900" cy="1366900"/>
            </a:xfrm>
            <a:prstGeom prst="rect">
              <a:avLst/>
            </a:prstGeom>
          </p:spPr>
        </p:pic>
      </p:grpSp>
      <p:sp>
        <p:nvSpPr>
          <p:cNvPr id="13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143823" y="1218180"/>
            <a:ext cx="7047341" cy="2354005"/>
          </a:xfrm>
          <a:ln/>
        </p:spPr>
        <p:txBody>
          <a:bodyPr vert="horz" lIns="90000" tIns="46800" rIns="90000" bIns="46800" rtlCol="0">
            <a:normAutofit/>
          </a:bodyPr>
          <a:lstStyle/>
          <a:p>
            <a:pPr marL="331788" indent="-331788">
              <a:buFont typeface="Times New Roman" pitchFamily="-110" charset="0"/>
              <a:buChar char="•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A file is a basic unit of storage (usually storage on a disk);</a:t>
            </a:r>
          </a:p>
          <a:p>
            <a:pPr marL="331788" indent="-331788">
              <a:buFont typeface="Times New Roman" pitchFamily="-110" charset="0"/>
              <a:buChar char="•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endParaRPr lang="en-US" b="0" cap="none" dirty="0">
              <a:solidFill>
                <a:srgbClr val="000000"/>
              </a:solidFill>
              <a:latin typeface="Arial"/>
              <a:cs typeface="Arial"/>
            </a:endParaRPr>
          </a:p>
          <a:p>
            <a:pPr marL="228600" indent="-228600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A “</a:t>
            </a:r>
            <a:r>
              <a:rPr lang="en-US" b="0" cap="none" dirty="0" err="1" smtClean="0">
                <a:solidFill>
                  <a:srgbClr val="000000"/>
                </a:solidFill>
                <a:latin typeface="Arial"/>
                <a:cs typeface="Arial"/>
              </a:rPr>
              <a:t>filesystem</a:t>
            </a: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” is a collection of files stored on a single physical device.</a:t>
            </a:r>
          </a:p>
          <a:p>
            <a:pPr marL="800100" lvl="1" indent="-342900">
              <a:spcBef>
                <a:spcPts val="600"/>
              </a:spcBef>
              <a:spcAft>
                <a:spcPts val="1200"/>
              </a:spcAft>
              <a:buFont typeface="Lucida Grande"/>
              <a:buChar char="-"/>
              <a:defRPr/>
            </a:pP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often called “drives” in </a:t>
            </a: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Windows</a:t>
            </a:r>
            <a:endParaRPr lang="en-US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31788" indent="-331788">
              <a:buFont typeface="Times New Roman" pitchFamily="-110" charset="0"/>
              <a:buChar char="•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endParaRPr lang="en-US" b="0" cap="none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35780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FILE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FILE NAME</a:t>
            </a:r>
            <a:endParaRPr lang="en-US" dirty="0"/>
          </a:p>
        </p:txBody>
      </p:sp>
      <p:sp>
        <p:nvSpPr>
          <p:cNvPr id="12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457200" y="1058548"/>
            <a:ext cx="8229600" cy="5300283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Every file must have a name</a:t>
            </a:r>
          </a:p>
          <a:p>
            <a:pPr marL="342900" indent="-342900">
              <a:buFont typeface="Arial"/>
              <a:buChar char="•"/>
            </a:pPr>
            <a:endParaRPr lang="en-US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File names can contain any characters (although some make it difficult to access the file)</a:t>
            </a:r>
          </a:p>
          <a:p>
            <a:endParaRPr lang="en-US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31788" indent="-331788">
              <a:buFont typeface="Times New Roman" pitchFamily="-110" charset="0"/>
              <a:buChar char="•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Linux file names can be long!</a:t>
            </a:r>
          </a:p>
          <a:p>
            <a:pPr marL="731838" lvl="1" indent="-274638">
              <a:buFont typeface="Times New Roman" pitchFamily="-110" charset="0"/>
              <a:buChar char="–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b="0" dirty="0" smtClean="0">
                <a:solidFill>
                  <a:srgbClr val="000000"/>
                </a:solidFill>
              </a:rPr>
              <a:t>How long depends on your specific flavor of Linux?</a:t>
            </a:r>
          </a:p>
          <a:p>
            <a:endParaRPr lang="en-US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Each file in the same directory must have a unique name</a:t>
            </a:r>
          </a:p>
          <a:p>
            <a:endParaRPr lang="en-US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Files that are in different directories can have the same name</a:t>
            </a:r>
            <a:b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</a:br>
            <a:endParaRPr lang="en-US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Note: </a:t>
            </a:r>
            <a:r>
              <a:rPr lang="en-US" b="0" cap="none" dirty="0">
                <a:solidFill>
                  <a:srgbClr val="000000"/>
                </a:solidFill>
                <a:latin typeface="Arial"/>
                <a:cs typeface="Arial"/>
              </a:rPr>
              <a:t>L</a:t>
            </a: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inux is case-sensitive</a:t>
            </a:r>
          </a:p>
          <a:p>
            <a:pPr lvl="1"/>
            <a:r>
              <a:rPr lang="en-US" b="0" dirty="0" smtClean="0">
                <a:solidFill>
                  <a:srgbClr val="000000"/>
                </a:solidFill>
              </a:rPr>
              <a:t>So, “Go-Boiler” is different than “go-Boiler”</a:t>
            </a:r>
          </a:p>
          <a:p>
            <a:pPr lvl="2"/>
            <a:r>
              <a:rPr lang="en-US" sz="2000" b="0" dirty="0" smtClean="0">
                <a:solidFill>
                  <a:srgbClr val="FF0000"/>
                </a:solidFill>
              </a:rPr>
              <a:t>Mac caveat: </a:t>
            </a:r>
            <a:r>
              <a:rPr lang="en-US" sz="2000" b="0" dirty="0" err="1" smtClean="0">
                <a:solidFill>
                  <a:srgbClr val="FF0000"/>
                </a:solidFill>
              </a:rPr>
              <a:t>macos</a:t>
            </a:r>
            <a:r>
              <a:rPr lang="en-US" sz="2000" b="0" dirty="0" smtClean="0">
                <a:solidFill>
                  <a:srgbClr val="FF0000"/>
                </a:solidFill>
              </a:rPr>
              <a:t> is NOT case sensitive </a:t>
            </a:r>
            <a:endParaRPr lang="en-US" sz="2000" b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219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FILE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Good practice of </a:t>
            </a:r>
          </a:p>
          <a:p>
            <a:r>
              <a:rPr lang="en-US" dirty="0" smtClean="0"/>
              <a:t>FILE NAME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475531" y="1227415"/>
            <a:ext cx="823594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In </a:t>
            </a:r>
            <a:r>
              <a:rPr lang="en-US" dirty="0">
                <a:latin typeface="Arial"/>
                <a:cs typeface="Arial"/>
              </a:rPr>
              <a:t>naming files, characters with special meanings such as </a:t>
            </a:r>
            <a:r>
              <a:rPr lang="en-US" dirty="0">
                <a:latin typeface="Courier New"/>
                <a:cs typeface="Courier New"/>
              </a:rPr>
              <a:t>/ * &amp; % </a:t>
            </a:r>
            <a:r>
              <a:rPr lang="en-US" dirty="0">
                <a:latin typeface="Arial"/>
                <a:cs typeface="Arial"/>
              </a:rPr>
              <a:t>, should be avoided. Also, avoid using spaces within names. The safest way to name a file is to use only alphanumeric characters, that is, letters and numbers, together with </a:t>
            </a:r>
            <a:r>
              <a:rPr lang="en-US" dirty="0">
                <a:latin typeface="Courier New"/>
                <a:cs typeface="Courier New"/>
              </a:rPr>
              <a:t>_</a:t>
            </a:r>
            <a:r>
              <a:rPr lang="en-US" dirty="0">
                <a:latin typeface="Arial"/>
                <a:cs typeface="Arial"/>
              </a:rPr>
              <a:t> (underscore) and </a:t>
            </a:r>
            <a:r>
              <a:rPr lang="en-US" dirty="0">
                <a:latin typeface="Courier New"/>
                <a:cs typeface="Courier New"/>
              </a:rPr>
              <a:t>.</a:t>
            </a:r>
            <a:r>
              <a:rPr lang="en-US" dirty="0">
                <a:latin typeface="Arial"/>
                <a:cs typeface="Arial"/>
              </a:rPr>
              <a:t> (dot).</a:t>
            </a:r>
          </a:p>
          <a:p>
            <a:endParaRPr lang="en-US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File </a:t>
            </a:r>
            <a:r>
              <a:rPr lang="en-US" dirty="0">
                <a:latin typeface="Arial"/>
                <a:cs typeface="Arial"/>
              </a:rPr>
              <a:t>names conventionally start with a lower-case letter, and may end with a dot followed by a group of letters indicating the contents of the file. </a:t>
            </a:r>
            <a:endParaRPr lang="en-US" dirty="0" smtClean="0">
              <a:latin typeface="Arial"/>
              <a:cs typeface="Arial"/>
            </a:endParaRPr>
          </a:p>
          <a:p>
            <a:pPr marL="742950" lvl="1" indent="-285750">
              <a:buFont typeface="Lucida Grande"/>
              <a:buChar char="-"/>
            </a:pPr>
            <a:r>
              <a:rPr lang="en-US" dirty="0" smtClean="0">
                <a:latin typeface="Arial"/>
                <a:cs typeface="Arial"/>
              </a:rPr>
              <a:t>For </a:t>
            </a:r>
            <a:r>
              <a:rPr lang="en-US" dirty="0">
                <a:latin typeface="Arial"/>
                <a:cs typeface="Arial"/>
              </a:rPr>
              <a:t>example, all files consisting of </a:t>
            </a:r>
            <a:r>
              <a:rPr lang="en-US" dirty="0" smtClean="0">
                <a:latin typeface="Arial"/>
                <a:cs typeface="Arial"/>
              </a:rPr>
              <a:t>PYTHON </a:t>
            </a:r>
            <a:r>
              <a:rPr lang="en-US" dirty="0">
                <a:latin typeface="Arial"/>
                <a:cs typeface="Arial"/>
              </a:rPr>
              <a:t>code may be named with the ending </a:t>
            </a:r>
            <a:r>
              <a:rPr lang="en-US" dirty="0" smtClean="0">
                <a:latin typeface="Arial"/>
                <a:cs typeface="Arial"/>
              </a:rPr>
              <a:t>.</a:t>
            </a:r>
            <a:r>
              <a:rPr lang="en-US" dirty="0" err="1" smtClean="0">
                <a:latin typeface="Arial"/>
                <a:cs typeface="Arial"/>
              </a:rPr>
              <a:t>py</a:t>
            </a:r>
            <a:r>
              <a:rPr lang="en-US" dirty="0" smtClean="0">
                <a:latin typeface="Arial"/>
                <a:cs typeface="Arial"/>
              </a:rPr>
              <a:t>, </a:t>
            </a:r>
            <a:r>
              <a:rPr lang="en-US" dirty="0">
                <a:latin typeface="Arial"/>
                <a:cs typeface="Arial"/>
              </a:rPr>
              <a:t>for example, prog1</a:t>
            </a:r>
            <a:r>
              <a:rPr lang="en-US" dirty="0" smtClean="0">
                <a:latin typeface="Arial"/>
                <a:cs typeface="Arial"/>
              </a:rPr>
              <a:t>.py </a:t>
            </a:r>
            <a:r>
              <a:rPr lang="en-US" dirty="0">
                <a:latin typeface="Arial"/>
                <a:cs typeface="Arial"/>
              </a:rPr>
              <a:t>.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7991788"/>
              </p:ext>
            </p:extLst>
          </p:nvPr>
        </p:nvGraphicFramePr>
        <p:xfrm>
          <a:off x="1537513" y="434943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Good filenames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Bad filenames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project.txt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2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"/>
                          <a:cs typeface="Arial"/>
                        </a:rPr>
                        <a:t>project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my_big_program.c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my big </a:t>
                      </a:r>
                      <a:r>
                        <a:rPr lang="en-US" dirty="0" err="1" smtClean="0">
                          <a:latin typeface="Arial"/>
                          <a:cs typeface="Arial"/>
                        </a:rPr>
                        <a:t>program.c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fred_dave.doc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fred</a:t>
                      </a:r>
                      <a:r>
                        <a:rPr lang="en-US" dirty="0" smtClean="0">
                          <a:latin typeface="Arial"/>
                          <a:cs typeface="Arial"/>
                        </a:rPr>
                        <a:t> &amp; </a:t>
                      </a:r>
                      <a:r>
                        <a:rPr lang="en-US" dirty="0" err="1" smtClean="0">
                          <a:latin typeface="Arial"/>
                          <a:cs typeface="Arial"/>
                        </a:rPr>
                        <a:t>dave.doc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7163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FILE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An empty file or directory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88099" y="1360659"/>
            <a:ext cx="8016003" cy="4154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latin typeface="Arial"/>
                <a:cs typeface="Arial"/>
              </a:rPr>
              <a:t>Create an empty </a:t>
            </a:r>
            <a:r>
              <a:rPr lang="en-US" sz="2400" dirty="0" smtClean="0">
                <a:latin typeface="Arial"/>
                <a:cs typeface="Arial"/>
              </a:rPr>
              <a:t>file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>
                <a:latin typeface="Courier New"/>
                <a:cs typeface="Courier New"/>
              </a:rPr>
              <a:t>touch</a:t>
            </a:r>
            <a:r>
              <a:rPr lang="en-US" sz="2400" dirty="0" smtClean="0">
                <a:latin typeface="Arial"/>
                <a:cs typeface="Arial"/>
              </a:rPr>
              <a:t> </a:t>
            </a:r>
            <a:r>
              <a:rPr lang="en-US" sz="2400" dirty="0">
                <a:latin typeface="Arial"/>
                <a:cs typeface="Arial"/>
              </a:rPr>
              <a:t>command will create an empty file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latin typeface="Arial"/>
                <a:cs typeface="Arial"/>
              </a:rPr>
              <a:t>S</a:t>
            </a:r>
            <a:r>
              <a:rPr lang="en-US" sz="2400" dirty="0" smtClean="0">
                <a:latin typeface="Arial"/>
                <a:cs typeface="Arial"/>
              </a:rPr>
              <a:t>yntax: </a:t>
            </a:r>
            <a:r>
              <a:rPr lang="en-US" sz="24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touch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filename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latin typeface="Courier New"/>
              <a:cs typeface="Courier New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latin typeface="Arial"/>
                <a:cs typeface="Arial"/>
              </a:rPr>
              <a:t>Example:</a:t>
            </a:r>
          </a:p>
          <a:p>
            <a:pPr marL="1200150" lvl="2" indent="-285750">
              <a:buFont typeface="Arial"/>
              <a:buChar char="•"/>
            </a:pP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touch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foo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latin typeface="Arial"/>
                <a:cs typeface="Arial"/>
              </a:rPr>
              <a:t>Want more info? Read the man page!</a:t>
            </a:r>
          </a:p>
          <a:p>
            <a:pPr marL="285750" indent="-285750">
              <a:buFont typeface="Arial"/>
              <a:buChar char="•"/>
            </a:pPr>
            <a:endParaRPr lang="en-US" sz="2400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latin typeface="Arial"/>
                <a:cs typeface="Arial"/>
              </a:rPr>
              <a:t>Make a new directory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>
                <a:latin typeface="Arial"/>
                <a:cs typeface="Arial"/>
              </a:rPr>
              <a:t>Syntax: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dirty="0" err="1" smtClean="0">
                <a:latin typeface="Courier New"/>
                <a:cs typeface="Courier New"/>
              </a:rPr>
              <a:t>mkdir</a:t>
            </a:r>
            <a:r>
              <a:rPr lang="en-US" sz="2400" dirty="0" smtClean="0">
                <a:latin typeface="Courier New"/>
                <a:cs typeface="Courier New"/>
              </a:rPr>
              <a:t> </a:t>
            </a:r>
            <a:r>
              <a:rPr lang="en-US" sz="2400" i="1" dirty="0" err="1" smtClean="0">
                <a:latin typeface="Courier New"/>
                <a:cs typeface="Courier New"/>
              </a:rPr>
              <a:t>directoryname</a:t>
            </a:r>
            <a:endParaRPr lang="en-US" sz="2400" i="1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8787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FILE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1738979" y="1767134"/>
            <a:ext cx="6727602" cy="4971113"/>
            <a:chOff x="1699339" y="1651816"/>
            <a:chExt cx="6727602" cy="4971113"/>
          </a:xfrm>
        </p:grpSpPr>
        <p:grpSp>
          <p:nvGrpSpPr>
            <p:cNvPr id="12" name="Group 2"/>
            <p:cNvGrpSpPr>
              <a:grpSpLocks/>
            </p:cNvGrpSpPr>
            <p:nvPr/>
          </p:nvGrpSpPr>
          <p:grpSpPr bwMode="auto">
            <a:xfrm>
              <a:off x="2254740" y="1651816"/>
              <a:ext cx="6172201" cy="3903473"/>
              <a:chOff x="192" y="864"/>
              <a:chExt cx="5184" cy="2615"/>
            </a:xfrm>
          </p:grpSpPr>
          <p:sp>
            <p:nvSpPr>
              <p:cNvPr id="14" name="Text Box 4"/>
              <p:cNvSpPr txBox="1">
                <a:spLocks noChangeArrowheads="1"/>
              </p:cNvSpPr>
              <p:nvPr/>
            </p:nvSpPr>
            <p:spPr bwMode="auto">
              <a:xfrm>
                <a:off x="2688" y="864"/>
                <a:ext cx="384" cy="292"/>
              </a:xfrm>
              <a:prstGeom prst="rect">
                <a:avLst/>
              </a:prstGeom>
              <a:noFill/>
              <a:ln w="9525">
                <a:noFill/>
                <a:round/>
                <a:headEnd/>
                <a:tailEnd/>
              </a:ln>
              <a:effectLst/>
            </p:spPr>
            <p:txBody>
              <a:bodyPr lIns="90000" tIns="46800" rIns="90000" bIns="46800"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ts val="1750"/>
                  </a:spcBef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rPr>
                  <a:t>/</a:t>
                </a:r>
              </a:p>
            </p:txBody>
          </p:sp>
          <p:grpSp>
            <p:nvGrpSpPr>
              <p:cNvPr id="15" name="Group 5"/>
              <p:cNvGrpSpPr>
                <a:grpSpLocks/>
              </p:cNvGrpSpPr>
              <p:nvPr/>
            </p:nvGrpSpPr>
            <p:grpSpPr bwMode="auto">
              <a:xfrm>
                <a:off x="555" y="1632"/>
                <a:ext cx="4814" cy="311"/>
                <a:chOff x="555" y="1632"/>
                <a:chExt cx="4814" cy="311"/>
              </a:xfrm>
            </p:grpSpPr>
            <p:sp>
              <p:nvSpPr>
                <p:cNvPr id="50" name="Text Box 6"/>
                <p:cNvSpPr txBox="1">
                  <a:spLocks noChangeArrowheads="1"/>
                </p:cNvSpPr>
                <p:nvPr/>
              </p:nvSpPr>
              <p:spPr bwMode="auto">
                <a:xfrm>
                  <a:off x="555" y="1632"/>
                  <a:ext cx="838" cy="311"/>
                </a:xfrm>
                <a:prstGeom prst="rect">
                  <a:avLst/>
                </a:prstGeom>
                <a:noFill/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square" lIns="90000" tIns="46800" rIns="90000" bIns="46800"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ts val="1750"/>
                    </a:spcBef>
                    <a:tabLst>
                      <a:tab pos="0" algn="l"/>
                      <a:tab pos="457200" algn="l"/>
                      <a:tab pos="914400" algn="l"/>
                      <a:tab pos="1371600" algn="l"/>
                      <a:tab pos="1828800" algn="l"/>
                      <a:tab pos="2286000" algn="l"/>
                      <a:tab pos="2743200" algn="l"/>
                      <a:tab pos="3200400" algn="l"/>
                      <a:tab pos="3657600" algn="l"/>
                      <a:tab pos="4114800" algn="l"/>
                      <a:tab pos="4572000" algn="l"/>
                      <a:tab pos="5029200" algn="l"/>
                      <a:tab pos="5486400" algn="l"/>
                      <a:tab pos="5943600" algn="l"/>
                      <a:tab pos="6400800" algn="l"/>
                      <a:tab pos="6858000" algn="l"/>
                      <a:tab pos="7315200" algn="l"/>
                      <a:tab pos="7772400" algn="l"/>
                      <a:tab pos="8229600" algn="l"/>
                      <a:tab pos="8686800" algn="l"/>
                      <a:tab pos="9144000" algn="l"/>
                    </a:tabLst>
                  </a:pPr>
                  <a:r>
                    <a:rPr lang="en-US" sz="2400" b="1" dirty="0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ourier New" pitchFamily="-110" charset="0"/>
                      <a:ea typeface="DejaVu Sans" charset="0"/>
                      <a:cs typeface="DejaVu Sans" charset="0"/>
                    </a:rPr>
                    <a:t>bin</a:t>
                  </a:r>
                  <a:endParaRPr 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endParaRPr>
                </a:p>
              </p:txBody>
            </p:sp>
            <p:sp>
              <p:nvSpPr>
                <p:cNvPr id="51" name="Text Box 7"/>
                <p:cNvSpPr txBox="1">
                  <a:spLocks noChangeArrowheads="1"/>
                </p:cNvSpPr>
                <p:nvPr/>
              </p:nvSpPr>
              <p:spPr bwMode="auto">
                <a:xfrm>
                  <a:off x="1488" y="1632"/>
                  <a:ext cx="768" cy="311"/>
                </a:xfrm>
                <a:prstGeom prst="rect">
                  <a:avLst/>
                </a:prstGeom>
                <a:noFill/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square" lIns="90000" tIns="46800" rIns="90000" bIns="46800"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ts val="1750"/>
                    </a:spcBef>
                    <a:tabLst>
                      <a:tab pos="0" algn="l"/>
                      <a:tab pos="457200" algn="l"/>
                      <a:tab pos="914400" algn="l"/>
                      <a:tab pos="1371600" algn="l"/>
                      <a:tab pos="1828800" algn="l"/>
                      <a:tab pos="2286000" algn="l"/>
                      <a:tab pos="2743200" algn="l"/>
                      <a:tab pos="3200400" algn="l"/>
                      <a:tab pos="3657600" algn="l"/>
                      <a:tab pos="4114800" algn="l"/>
                      <a:tab pos="4572000" algn="l"/>
                      <a:tab pos="5029200" algn="l"/>
                      <a:tab pos="5486400" algn="l"/>
                      <a:tab pos="5943600" algn="l"/>
                      <a:tab pos="6400800" algn="l"/>
                      <a:tab pos="6858000" algn="l"/>
                      <a:tab pos="7315200" algn="l"/>
                      <a:tab pos="7772400" algn="l"/>
                      <a:tab pos="8229600" algn="l"/>
                      <a:tab pos="8686800" algn="l"/>
                      <a:tab pos="9144000" algn="l"/>
                    </a:tabLst>
                  </a:pPr>
                  <a:r>
                    <a:rPr lang="en-US" sz="2400" b="1" dirty="0" err="1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ourier New" pitchFamily="-110" charset="0"/>
                      <a:ea typeface="DejaVu Sans" charset="0"/>
                      <a:cs typeface="DejaVu Sans" charset="0"/>
                    </a:rPr>
                    <a:t>etc</a:t>
                  </a:r>
                  <a:endParaRPr 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endParaRPr>
                </a:p>
              </p:txBody>
            </p:sp>
            <p:sp>
              <p:nvSpPr>
                <p:cNvPr id="52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2432" y="1632"/>
                  <a:ext cx="960" cy="311"/>
                </a:xfrm>
                <a:prstGeom prst="rect">
                  <a:avLst/>
                </a:prstGeom>
                <a:noFill/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square" lIns="90000" tIns="46800" rIns="90000" bIns="46800"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ts val="1750"/>
                    </a:spcBef>
                    <a:tabLst>
                      <a:tab pos="0" algn="l"/>
                      <a:tab pos="457200" algn="l"/>
                      <a:tab pos="914400" algn="l"/>
                      <a:tab pos="1371600" algn="l"/>
                      <a:tab pos="1828800" algn="l"/>
                      <a:tab pos="2286000" algn="l"/>
                      <a:tab pos="2743200" algn="l"/>
                      <a:tab pos="3200400" algn="l"/>
                      <a:tab pos="3657600" algn="l"/>
                      <a:tab pos="4114800" algn="l"/>
                      <a:tab pos="4572000" algn="l"/>
                      <a:tab pos="5029200" algn="l"/>
                      <a:tab pos="5486400" algn="l"/>
                      <a:tab pos="5943600" algn="l"/>
                      <a:tab pos="6400800" algn="l"/>
                      <a:tab pos="6858000" algn="l"/>
                      <a:tab pos="7315200" algn="l"/>
                      <a:tab pos="7772400" algn="l"/>
                      <a:tab pos="8229600" algn="l"/>
                      <a:tab pos="8686800" algn="l"/>
                      <a:tab pos="9144000" algn="l"/>
                    </a:tabLst>
                  </a:pPr>
                  <a:r>
                    <a:rPr lang="en-US" sz="2400" b="1" dirty="0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ourier New" pitchFamily="-110" charset="0"/>
                      <a:ea typeface="DejaVu Sans" charset="0"/>
                      <a:cs typeface="DejaVu Sans" charset="0"/>
                    </a:rPr>
                    <a:t>home</a:t>
                  </a:r>
                  <a:endParaRPr 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endParaRPr>
                </a:p>
              </p:txBody>
            </p:sp>
            <p:sp>
              <p:nvSpPr>
                <p:cNvPr id="53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3584" y="1632"/>
                  <a:ext cx="832" cy="311"/>
                </a:xfrm>
                <a:prstGeom prst="rect">
                  <a:avLst/>
                </a:prstGeom>
                <a:noFill/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square" lIns="90000" tIns="46800" rIns="90000" bIns="46800"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ts val="1750"/>
                    </a:spcBef>
                    <a:tabLst>
                      <a:tab pos="0" algn="l"/>
                      <a:tab pos="457200" algn="l"/>
                      <a:tab pos="914400" algn="l"/>
                      <a:tab pos="1371600" algn="l"/>
                      <a:tab pos="1828800" algn="l"/>
                      <a:tab pos="2286000" algn="l"/>
                      <a:tab pos="2743200" algn="l"/>
                      <a:tab pos="3200400" algn="l"/>
                      <a:tab pos="3657600" algn="l"/>
                      <a:tab pos="4114800" algn="l"/>
                      <a:tab pos="4572000" algn="l"/>
                      <a:tab pos="5029200" algn="l"/>
                      <a:tab pos="5486400" algn="l"/>
                      <a:tab pos="5943600" algn="l"/>
                      <a:tab pos="6400800" algn="l"/>
                      <a:tab pos="6858000" algn="l"/>
                      <a:tab pos="7315200" algn="l"/>
                      <a:tab pos="7772400" algn="l"/>
                      <a:tab pos="8229600" algn="l"/>
                      <a:tab pos="8686800" algn="l"/>
                      <a:tab pos="9144000" algn="l"/>
                    </a:tabLst>
                  </a:pPr>
                  <a:r>
                    <a:rPr lang="en-US" sz="2400" b="1" dirty="0" err="1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ourier New" pitchFamily="-110" charset="0"/>
                      <a:ea typeface="DejaVu Sans" charset="0"/>
                      <a:cs typeface="DejaVu Sans" charset="0"/>
                    </a:rPr>
                    <a:t>tmp</a:t>
                  </a:r>
                  <a:endParaRPr 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endParaRPr>
                </a:p>
              </p:txBody>
            </p:sp>
            <p:sp>
              <p:nvSpPr>
                <p:cNvPr id="54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4480" y="1632"/>
                  <a:ext cx="889" cy="311"/>
                </a:xfrm>
                <a:prstGeom prst="rect">
                  <a:avLst/>
                </a:prstGeom>
                <a:noFill/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square" lIns="90000" tIns="46800" rIns="90000" bIns="46800"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ts val="1750"/>
                    </a:spcBef>
                    <a:tabLst>
                      <a:tab pos="0" algn="l"/>
                      <a:tab pos="457200" algn="l"/>
                      <a:tab pos="914400" algn="l"/>
                      <a:tab pos="1371600" algn="l"/>
                      <a:tab pos="1828800" algn="l"/>
                      <a:tab pos="2286000" algn="l"/>
                      <a:tab pos="2743200" algn="l"/>
                      <a:tab pos="3200400" algn="l"/>
                      <a:tab pos="3657600" algn="l"/>
                      <a:tab pos="4114800" algn="l"/>
                      <a:tab pos="4572000" algn="l"/>
                      <a:tab pos="5029200" algn="l"/>
                      <a:tab pos="5486400" algn="l"/>
                      <a:tab pos="5943600" algn="l"/>
                      <a:tab pos="6400800" algn="l"/>
                      <a:tab pos="6858000" algn="l"/>
                      <a:tab pos="7315200" algn="l"/>
                      <a:tab pos="7772400" algn="l"/>
                      <a:tab pos="8229600" algn="l"/>
                      <a:tab pos="8686800" algn="l"/>
                      <a:tab pos="9144000" algn="l"/>
                    </a:tabLst>
                  </a:pPr>
                  <a:r>
                    <a:rPr lang="en-US" sz="2400" b="1" dirty="0" err="1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ourier New" pitchFamily="-110" charset="0"/>
                      <a:ea typeface="DejaVu Sans" charset="0"/>
                      <a:cs typeface="DejaVu Sans" charset="0"/>
                    </a:rPr>
                    <a:t>usr</a:t>
                  </a:r>
                  <a:endParaRPr 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endParaRPr>
                </a:p>
              </p:txBody>
            </p:sp>
          </p:grpSp>
          <p:grpSp>
            <p:nvGrpSpPr>
              <p:cNvPr id="16" name="Group 11"/>
              <p:cNvGrpSpPr>
                <a:grpSpLocks/>
              </p:cNvGrpSpPr>
              <p:nvPr/>
            </p:nvGrpSpPr>
            <p:grpSpPr bwMode="auto">
              <a:xfrm>
                <a:off x="784" y="2376"/>
                <a:ext cx="4592" cy="292"/>
                <a:chOff x="784" y="2376"/>
                <a:chExt cx="4592" cy="292"/>
              </a:xfrm>
            </p:grpSpPr>
            <p:sp>
              <p:nvSpPr>
                <p:cNvPr id="46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784" y="2376"/>
                  <a:ext cx="1456" cy="292"/>
                </a:xfrm>
                <a:prstGeom prst="rect">
                  <a:avLst/>
                </a:prstGeom>
                <a:noFill/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square" lIns="90000" tIns="46800" rIns="90000" bIns="46800"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ts val="1750"/>
                    </a:spcBef>
                    <a:tabLst>
                      <a:tab pos="0" algn="l"/>
                      <a:tab pos="457200" algn="l"/>
                      <a:tab pos="914400" algn="l"/>
                      <a:tab pos="1371600" algn="l"/>
                      <a:tab pos="1828800" algn="l"/>
                      <a:tab pos="2286000" algn="l"/>
                      <a:tab pos="2743200" algn="l"/>
                      <a:tab pos="3200400" algn="l"/>
                      <a:tab pos="3657600" algn="l"/>
                      <a:tab pos="4114800" algn="l"/>
                      <a:tab pos="4572000" algn="l"/>
                      <a:tab pos="5029200" algn="l"/>
                      <a:tab pos="5486400" algn="l"/>
                      <a:tab pos="5943600" algn="l"/>
                      <a:tab pos="6400800" algn="l"/>
                      <a:tab pos="6858000" algn="l"/>
                      <a:tab pos="7315200" algn="l"/>
                      <a:tab pos="7772400" algn="l"/>
                      <a:tab pos="8229600" algn="l"/>
                      <a:tab pos="8686800" algn="l"/>
                      <a:tab pos="9144000" algn="l"/>
                    </a:tabLst>
                  </a:pPr>
                  <a:r>
                    <a:rPr lang="en-US" sz="2400" b="1" dirty="0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ourier New" pitchFamily="-110" charset="0"/>
                      <a:ea typeface="DejaVu Sans" charset="0"/>
                      <a:cs typeface="DejaVu Sans" charset="0"/>
                    </a:rPr>
                    <a:t>zhu472</a:t>
                  </a:r>
                  <a:endParaRPr 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endParaRPr>
                </a:p>
              </p:txBody>
            </p:sp>
            <p:sp>
              <p:nvSpPr>
                <p:cNvPr id="47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2256" y="2376"/>
                  <a:ext cx="1140" cy="292"/>
                </a:xfrm>
                <a:prstGeom prst="rect">
                  <a:avLst/>
                </a:prstGeom>
                <a:noFill/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lIns="90000" tIns="46800" rIns="90000" bIns="46800"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ts val="1750"/>
                    </a:spcBef>
                    <a:tabLst>
                      <a:tab pos="0" algn="l"/>
                      <a:tab pos="457200" algn="l"/>
                      <a:tab pos="914400" algn="l"/>
                      <a:tab pos="1371600" algn="l"/>
                      <a:tab pos="1828800" algn="l"/>
                      <a:tab pos="2286000" algn="l"/>
                      <a:tab pos="2743200" algn="l"/>
                      <a:tab pos="3200400" algn="l"/>
                      <a:tab pos="3657600" algn="l"/>
                      <a:tab pos="4114800" algn="l"/>
                      <a:tab pos="4572000" algn="l"/>
                      <a:tab pos="5029200" algn="l"/>
                      <a:tab pos="5486400" algn="l"/>
                      <a:tab pos="5943600" algn="l"/>
                      <a:tab pos="6400800" algn="l"/>
                      <a:tab pos="6858000" algn="l"/>
                      <a:tab pos="7315200" algn="l"/>
                      <a:tab pos="7772400" algn="l"/>
                      <a:tab pos="8229600" algn="l"/>
                      <a:tab pos="8686800" algn="l"/>
                      <a:tab pos="9144000" algn="l"/>
                    </a:tabLst>
                  </a:pPr>
                  <a:r>
                    <a:rPr lang="en-US" sz="2400" b="1" dirty="0" err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ourier New" pitchFamily="-110" charset="0"/>
                      <a:ea typeface="DejaVu Sans" charset="0"/>
                      <a:cs typeface="DejaVu Sans" charset="0"/>
                    </a:rPr>
                    <a:t>scully</a:t>
                  </a:r>
                  <a:endParaRPr 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endParaRPr>
                </a:p>
              </p:txBody>
            </p:sp>
            <p:sp>
              <p:nvSpPr>
                <p:cNvPr id="48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3904" y="2376"/>
                  <a:ext cx="612" cy="292"/>
                </a:xfrm>
                <a:prstGeom prst="rect">
                  <a:avLst/>
                </a:prstGeom>
                <a:noFill/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square" lIns="90000" tIns="46800" rIns="90000" bIns="46800"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ts val="1750"/>
                    </a:spcBef>
                    <a:tabLst>
                      <a:tab pos="0" algn="l"/>
                      <a:tab pos="457200" algn="l"/>
                      <a:tab pos="914400" algn="l"/>
                      <a:tab pos="1371600" algn="l"/>
                      <a:tab pos="1828800" algn="l"/>
                      <a:tab pos="2286000" algn="l"/>
                      <a:tab pos="2743200" algn="l"/>
                      <a:tab pos="3200400" algn="l"/>
                      <a:tab pos="3657600" algn="l"/>
                      <a:tab pos="4114800" algn="l"/>
                      <a:tab pos="4572000" algn="l"/>
                      <a:tab pos="5029200" algn="l"/>
                      <a:tab pos="5486400" algn="l"/>
                      <a:tab pos="5943600" algn="l"/>
                      <a:tab pos="6400800" algn="l"/>
                      <a:tab pos="6858000" algn="l"/>
                      <a:tab pos="7315200" algn="l"/>
                      <a:tab pos="7772400" algn="l"/>
                      <a:tab pos="8229600" algn="l"/>
                      <a:tab pos="8686800" algn="l"/>
                      <a:tab pos="9144000" algn="l"/>
                    </a:tabLst>
                  </a:pPr>
                  <a:r>
                    <a:rPr lang="en-US" sz="2400" b="1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ourier New" pitchFamily="-110" charset="0"/>
                      <a:ea typeface="DejaVu Sans" charset="0"/>
                      <a:cs typeface="DejaVu Sans" charset="0"/>
                    </a:rPr>
                    <a:t>bin</a:t>
                  </a:r>
                </a:p>
              </p:txBody>
            </p:sp>
            <p:sp>
              <p:nvSpPr>
                <p:cNvPr id="49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4736" y="2376"/>
                  <a:ext cx="640" cy="292"/>
                </a:xfrm>
                <a:prstGeom prst="rect">
                  <a:avLst/>
                </a:prstGeom>
                <a:noFill/>
                <a:ln w="9525">
                  <a:noFill/>
                  <a:round/>
                  <a:headEnd/>
                  <a:tailEnd/>
                </a:ln>
                <a:effectLst/>
              </p:spPr>
              <p:txBody>
                <a:bodyPr wrap="square" lIns="90000" tIns="46800" rIns="90000" bIns="46800">
                  <a:prstTxWarp prst="textNoShape">
                    <a:avLst/>
                  </a:prstTxWarp>
                  <a:spAutoFit/>
                </a:bodyPr>
                <a:lstStyle/>
                <a:p>
                  <a:pPr algn="ctr">
                    <a:spcBef>
                      <a:spcPts val="1750"/>
                    </a:spcBef>
                    <a:tabLst>
                      <a:tab pos="0" algn="l"/>
                      <a:tab pos="457200" algn="l"/>
                      <a:tab pos="914400" algn="l"/>
                      <a:tab pos="1371600" algn="l"/>
                      <a:tab pos="1828800" algn="l"/>
                      <a:tab pos="2286000" algn="l"/>
                      <a:tab pos="2743200" algn="l"/>
                      <a:tab pos="3200400" algn="l"/>
                      <a:tab pos="3657600" algn="l"/>
                      <a:tab pos="4114800" algn="l"/>
                      <a:tab pos="4572000" algn="l"/>
                      <a:tab pos="5029200" algn="l"/>
                      <a:tab pos="5486400" algn="l"/>
                      <a:tab pos="5943600" algn="l"/>
                      <a:tab pos="6400800" algn="l"/>
                      <a:tab pos="6858000" algn="l"/>
                      <a:tab pos="7315200" algn="l"/>
                      <a:tab pos="7772400" algn="l"/>
                      <a:tab pos="8229600" algn="l"/>
                      <a:tab pos="8686800" algn="l"/>
                      <a:tab pos="9144000" algn="l"/>
                    </a:tabLst>
                  </a:pPr>
                  <a:r>
                    <a:rPr lang="en-US" sz="2400" b="1" dirty="0" err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ourier New" pitchFamily="-110" charset="0"/>
                      <a:ea typeface="DejaVu Sans" charset="0"/>
                      <a:cs typeface="DejaVu Sans" charset="0"/>
                    </a:rPr>
                    <a:t>etc</a:t>
                  </a:r>
                  <a:endParaRPr lang="en-US" sz="24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endParaRPr>
                </a:p>
              </p:txBody>
            </p:sp>
          </p:grpSp>
          <p:sp>
            <p:nvSpPr>
              <p:cNvPr id="17" name="Text Box 16"/>
              <p:cNvSpPr txBox="1">
                <a:spLocks noChangeArrowheads="1"/>
              </p:cNvSpPr>
              <p:nvPr/>
            </p:nvSpPr>
            <p:spPr bwMode="auto">
              <a:xfrm>
                <a:off x="192" y="3168"/>
                <a:ext cx="1296" cy="292"/>
              </a:xfrm>
              <a:prstGeom prst="rect">
                <a:avLst/>
              </a:prstGeom>
              <a:noFill/>
              <a:ln w="9525">
                <a:noFill/>
                <a:round/>
                <a:headEnd/>
                <a:tailEnd/>
              </a:ln>
              <a:effectLst/>
            </p:spPr>
            <p:txBody>
              <a:bodyPr lIns="90000" tIns="46800" rIns="90000" bIns="46800"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ts val="1750"/>
                  </a:spcBef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2400" b="1" dirty="0" smtClean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rPr>
                  <a:t>work</a:t>
                </a:r>
                <a:endParaRPr 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ourier New" pitchFamily="-110" charset="0"/>
                  <a:ea typeface="DejaVu Sans" charset="0"/>
                  <a:cs typeface="DejaVu Sans" charset="0"/>
                </a:endParaRPr>
              </a:p>
            </p:txBody>
          </p:sp>
          <p:sp>
            <p:nvSpPr>
              <p:cNvPr id="18" name="Text Box 17"/>
              <p:cNvSpPr txBox="1">
                <a:spLocks noChangeArrowheads="1"/>
              </p:cNvSpPr>
              <p:nvPr/>
            </p:nvSpPr>
            <p:spPr bwMode="auto">
              <a:xfrm>
                <a:off x="1172" y="3168"/>
                <a:ext cx="1468" cy="311"/>
              </a:xfrm>
              <a:prstGeom prst="rect">
                <a:avLst/>
              </a:prstGeom>
              <a:noFill/>
              <a:ln w="9525">
                <a:noFill/>
                <a:round/>
                <a:headEnd/>
                <a:tailEnd/>
              </a:ln>
              <a:effectLst/>
            </p:spPr>
            <p:txBody>
              <a:bodyPr wrap="square" lIns="90000" tIns="46800" rIns="90000" bIns="46800"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ts val="1750"/>
                  </a:spcBef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2400" b="1" dirty="0" smtClean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rPr>
                  <a:t>programs</a:t>
                </a:r>
                <a:endParaRPr 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ourier New" pitchFamily="-110" charset="0"/>
                  <a:ea typeface="DejaVu Sans" charset="0"/>
                  <a:cs typeface="DejaVu Sans" charset="0"/>
                </a:endParaRPr>
              </a:p>
            </p:txBody>
          </p:sp>
          <p:sp>
            <p:nvSpPr>
              <p:cNvPr id="19" name="Text Box 18"/>
              <p:cNvSpPr txBox="1">
                <a:spLocks noChangeArrowheads="1"/>
              </p:cNvSpPr>
              <p:nvPr/>
            </p:nvSpPr>
            <p:spPr bwMode="auto">
              <a:xfrm>
                <a:off x="2592" y="3168"/>
                <a:ext cx="804" cy="292"/>
              </a:xfrm>
              <a:prstGeom prst="rect">
                <a:avLst/>
              </a:prstGeom>
              <a:noFill/>
              <a:ln w="9525">
                <a:noFill/>
                <a:round/>
                <a:headEnd/>
                <a:tailEnd/>
              </a:ln>
              <a:effectLst/>
            </p:spPr>
            <p:txBody>
              <a:bodyPr wrap="square" lIns="90000" tIns="46800" rIns="90000" bIns="46800"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ts val="1750"/>
                  </a:spcBef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2400" b="1" dirty="0" smtClean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rPr>
                  <a:t>docs</a:t>
                </a:r>
                <a:endParaRPr 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ourier New" pitchFamily="-110" charset="0"/>
                  <a:ea typeface="DejaVu Sans" charset="0"/>
                  <a:cs typeface="DejaVu Sans" charset="0"/>
                </a:endParaRPr>
              </a:p>
            </p:txBody>
          </p:sp>
          <p:sp>
            <p:nvSpPr>
              <p:cNvPr id="20" name="Text Box 19"/>
              <p:cNvSpPr txBox="1">
                <a:spLocks noChangeArrowheads="1"/>
              </p:cNvSpPr>
              <p:nvPr/>
            </p:nvSpPr>
            <p:spPr bwMode="auto">
              <a:xfrm>
                <a:off x="3552" y="3168"/>
                <a:ext cx="864" cy="292"/>
              </a:xfrm>
              <a:prstGeom prst="rect">
                <a:avLst/>
              </a:prstGeom>
              <a:noFill/>
              <a:ln w="9525">
                <a:noFill/>
                <a:round/>
                <a:headEnd/>
                <a:tailEnd/>
              </a:ln>
              <a:effectLst/>
            </p:spPr>
            <p:txBody>
              <a:bodyPr lIns="90000" tIns="46800" rIns="90000" bIns="46800"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ts val="1750"/>
                  </a:spcBef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24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rPr>
                  <a:t>ls</a:t>
                </a:r>
              </a:p>
            </p:txBody>
          </p:sp>
          <p:sp>
            <p:nvSpPr>
              <p:cNvPr id="21" name="Text Box 20"/>
              <p:cNvSpPr txBox="1">
                <a:spLocks noChangeArrowheads="1"/>
              </p:cNvSpPr>
              <p:nvPr/>
            </p:nvSpPr>
            <p:spPr bwMode="auto">
              <a:xfrm>
                <a:off x="4320" y="3168"/>
                <a:ext cx="864" cy="292"/>
              </a:xfrm>
              <a:prstGeom prst="rect">
                <a:avLst/>
              </a:prstGeom>
              <a:noFill/>
              <a:ln w="9525">
                <a:noFill/>
                <a:round/>
                <a:headEnd/>
                <a:tailEnd/>
              </a:ln>
              <a:effectLst/>
            </p:spPr>
            <p:txBody>
              <a:bodyPr lIns="90000" tIns="46800" rIns="90000" bIns="46800">
                <a:prstTxWarp prst="textNoShape">
                  <a:avLst/>
                </a:prstTxWarp>
                <a:spAutoFit/>
              </a:bodyPr>
              <a:lstStyle/>
              <a:p>
                <a:pPr algn="ctr">
                  <a:spcBef>
                    <a:spcPts val="1750"/>
                  </a:spcBef>
                  <a:tabLst>
                    <a:tab pos="0" algn="l"/>
                    <a:tab pos="457200" algn="l"/>
                    <a:tab pos="914400" algn="l"/>
                    <a:tab pos="1371600" algn="l"/>
                    <a:tab pos="1828800" algn="l"/>
                    <a:tab pos="2286000" algn="l"/>
                    <a:tab pos="2743200" algn="l"/>
                    <a:tab pos="3200400" algn="l"/>
                    <a:tab pos="3657600" algn="l"/>
                    <a:tab pos="4114800" algn="l"/>
                    <a:tab pos="4572000" algn="l"/>
                    <a:tab pos="5029200" algn="l"/>
                    <a:tab pos="5486400" algn="l"/>
                    <a:tab pos="5943600" algn="l"/>
                    <a:tab pos="6400800" algn="l"/>
                    <a:tab pos="6858000" algn="l"/>
                    <a:tab pos="7315200" algn="l"/>
                    <a:tab pos="7772400" algn="l"/>
                    <a:tab pos="8229600" algn="l"/>
                    <a:tab pos="8686800" algn="l"/>
                    <a:tab pos="9144000" algn="l"/>
                  </a:tabLst>
                </a:pPr>
                <a:r>
                  <a:rPr lang="en-US" sz="2400" b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ourier New" pitchFamily="-110" charset="0"/>
                    <a:ea typeface="DejaVu Sans" charset="0"/>
                    <a:cs typeface="DejaVu Sans" charset="0"/>
                  </a:rPr>
                  <a:t>who</a:t>
                </a:r>
              </a:p>
            </p:txBody>
          </p:sp>
          <p:sp>
            <p:nvSpPr>
              <p:cNvPr id="22" name="Line 21"/>
              <p:cNvSpPr>
                <a:spLocks noChangeShapeType="1"/>
              </p:cNvSpPr>
              <p:nvPr/>
            </p:nvSpPr>
            <p:spPr bwMode="auto">
              <a:xfrm>
                <a:off x="2880" y="1200"/>
                <a:ext cx="1" cy="288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Line 22"/>
              <p:cNvSpPr>
                <a:spLocks noChangeShapeType="1"/>
              </p:cNvSpPr>
              <p:nvPr/>
            </p:nvSpPr>
            <p:spPr bwMode="auto">
              <a:xfrm>
                <a:off x="1008" y="1488"/>
                <a:ext cx="3792" cy="1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Line 23"/>
              <p:cNvSpPr>
                <a:spLocks noChangeShapeType="1"/>
              </p:cNvSpPr>
              <p:nvPr/>
            </p:nvSpPr>
            <p:spPr bwMode="auto">
              <a:xfrm>
                <a:off x="1008" y="1488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Line 24"/>
              <p:cNvSpPr>
                <a:spLocks noChangeShapeType="1"/>
              </p:cNvSpPr>
              <p:nvPr/>
            </p:nvSpPr>
            <p:spPr bwMode="auto">
              <a:xfrm>
                <a:off x="1872" y="1488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Line 25"/>
              <p:cNvSpPr>
                <a:spLocks noChangeShapeType="1"/>
              </p:cNvSpPr>
              <p:nvPr/>
            </p:nvSpPr>
            <p:spPr bwMode="auto">
              <a:xfrm>
                <a:off x="2880" y="1488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Line 26"/>
              <p:cNvSpPr>
                <a:spLocks noChangeShapeType="1"/>
              </p:cNvSpPr>
              <p:nvPr/>
            </p:nvSpPr>
            <p:spPr bwMode="auto">
              <a:xfrm>
                <a:off x="3936" y="1488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Line 27"/>
              <p:cNvSpPr>
                <a:spLocks noChangeShapeType="1"/>
              </p:cNvSpPr>
              <p:nvPr/>
            </p:nvSpPr>
            <p:spPr bwMode="auto">
              <a:xfrm>
                <a:off x="4800" y="1488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Line 28"/>
              <p:cNvSpPr>
                <a:spLocks noChangeShapeType="1"/>
              </p:cNvSpPr>
              <p:nvPr/>
            </p:nvSpPr>
            <p:spPr bwMode="auto">
              <a:xfrm>
                <a:off x="2880" y="1920"/>
                <a:ext cx="1" cy="288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Line 29"/>
              <p:cNvSpPr>
                <a:spLocks noChangeShapeType="1"/>
              </p:cNvSpPr>
              <p:nvPr/>
            </p:nvSpPr>
            <p:spPr bwMode="auto">
              <a:xfrm>
                <a:off x="1536" y="2208"/>
                <a:ext cx="1344" cy="1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Line 30"/>
              <p:cNvSpPr>
                <a:spLocks noChangeShapeType="1"/>
              </p:cNvSpPr>
              <p:nvPr/>
            </p:nvSpPr>
            <p:spPr bwMode="auto">
              <a:xfrm>
                <a:off x="1536" y="2208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Line 31"/>
              <p:cNvSpPr>
                <a:spLocks noChangeShapeType="1"/>
              </p:cNvSpPr>
              <p:nvPr/>
            </p:nvSpPr>
            <p:spPr bwMode="auto">
              <a:xfrm>
                <a:off x="2880" y="2208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Line 32"/>
              <p:cNvSpPr>
                <a:spLocks noChangeShapeType="1"/>
              </p:cNvSpPr>
              <p:nvPr/>
            </p:nvSpPr>
            <p:spPr bwMode="auto">
              <a:xfrm>
                <a:off x="4224" y="2208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Line 33"/>
              <p:cNvSpPr>
                <a:spLocks noChangeShapeType="1"/>
              </p:cNvSpPr>
              <p:nvPr/>
            </p:nvSpPr>
            <p:spPr bwMode="auto">
              <a:xfrm>
                <a:off x="5040" y="2208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Line 34"/>
              <p:cNvSpPr>
                <a:spLocks noChangeShapeType="1"/>
              </p:cNvSpPr>
              <p:nvPr/>
            </p:nvSpPr>
            <p:spPr bwMode="auto">
              <a:xfrm>
                <a:off x="4224" y="2208"/>
                <a:ext cx="816" cy="1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Line 35"/>
              <p:cNvSpPr>
                <a:spLocks noChangeShapeType="1"/>
              </p:cNvSpPr>
              <p:nvPr/>
            </p:nvSpPr>
            <p:spPr bwMode="auto">
              <a:xfrm>
                <a:off x="4800" y="1920"/>
                <a:ext cx="1" cy="288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Line 36"/>
              <p:cNvSpPr>
                <a:spLocks noChangeShapeType="1"/>
              </p:cNvSpPr>
              <p:nvPr/>
            </p:nvSpPr>
            <p:spPr bwMode="auto">
              <a:xfrm>
                <a:off x="1536" y="2688"/>
                <a:ext cx="1" cy="288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Line 37"/>
              <p:cNvSpPr>
                <a:spLocks noChangeShapeType="1"/>
              </p:cNvSpPr>
              <p:nvPr/>
            </p:nvSpPr>
            <p:spPr bwMode="auto">
              <a:xfrm>
                <a:off x="816" y="2976"/>
                <a:ext cx="1056" cy="1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Line 38"/>
              <p:cNvSpPr>
                <a:spLocks noChangeShapeType="1"/>
              </p:cNvSpPr>
              <p:nvPr/>
            </p:nvSpPr>
            <p:spPr bwMode="auto">
              <a:xfrm>
                <a:off x="816" y="2976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0" name="Line 39"/>
              <p:cNvSpPr>
                <a:spLocks noChangeShapeType="1"/>
              </p:cNvSpPr>
              <p:nvPr/>
            </p:nvSpPr>
            <p:spPr bwMode="auto">
              <a:xfrm>
                <a:off x="1872" y="2976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Line 40"/>
              <p:cNvSpPr>
                <a:spLocks noChangeShapeType="1"/>
              </p:cNvSpPr>
              <p:nvPr/>
            </p:nvSpPr>
            <p:spPr bwMode="auto">
              <a:xfrm>
                <a:off x="2880" y="2736"/>
                <a:ext cx="1" cy="384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Line 41"/>
              <p:cNvSpPr>
                <a:spLocks noChangeShapeType="1"/>
              </p:cNvSpPr>
              <p:nvPr/>
            </p:nvSpPr>
            <p:spPr bwMode="auto">
              <a:xfrm>
                <a:off x="3984" y="2976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Line 42"/>
              <p:cNvSpPr>
                <a:spLocks noChangeShapeType="1"/>
              </p:cNvSpPr>
              <p:nvPr/>
            </p:nvSpPr>
            <p:spPr bwMode="auto">
              <a:xfrm>
                <a:off x="4752" y="2976"/>
                <a:ext cx="1" cy="192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Line 43"/>
              <p:cNvSpPr>
                <a:spLocks noChangeShapeType="1"/>
              </p:cNvSpPr>
              <p:nvPr/>
            </p:nvSpPr>
            <p:spPr bwMode="auto">
              <a:xfrm>
                <a:off x="3984" y="2976"/>
                <a:ext cx="768" cy="1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Line 44"/>
              <p:cNvSpPr>
                <a:spLocks noChangeShapeType="1"/>
              </p:cNvSpPr>
              <p:nvPr/>
            </p:nvSpPr>
            <p:spPr bwMode="auto">
              <a:xfrm>
                <a:off x="4224" y="2688"/>
                <a:ext cx="1" cy="288"/>
              </a:xfrm>
              <a:prstGeom prst="line">
                <a:avLst/>
              </a:prstGeom>
              <a:noFill/>
              <a:ln w="38160">
                <a:solidFill>
                  <a:srgbClr val="00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5" name="Line 36"/>
            <p:cNvSpPr>
              <a:spLocks noChangeShapeType="1"/>
            </p:cNvSpPr>
            <p:nvPr/>
          </p:nvSpPr>
          <p:spPr bwMode="auto">
            <a:xfrm>
              <a:off x="3045605" y="5555289"/>
              <a:ext cx="1191" cy="429905"/>
            </a:xfrm>
            <a:prstGeom prst="line">
              <a:avLst/>
            </a:prstGeom>
            <a:noFill/>
            <a:ln w="38160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Line 37"/>
            <p:cNvSpPr>
              <a:spLocks noChangeShapeType="1"/>
            </p:cNvSpPr>
            <p:nvPr/>
          </p:nvSpPr>
          <p:spPr bwMode="auto">
            <a:xfrm>
              <a:off x="2418146" y="5983700"/>
              <a:ext cx="1257300" cy="1493"/>
            </a:xfrm>
            <a:prstGeom prst="line">
              <a:avLst/>
            </a:prstGeom>
            <a:noFill/>
            <a:ln w="38160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Line 38"/>
            <p:cNvSpPr>
              <a:spLocks noChangeShapeType="1"/>
            </p:cNvSpPr>
            <p:nvPr/>
          </p:nvSpPr>
          <p:spPr bwMode="auto">
            <a:xfrm>
              <a:off x="2432500" y="5983700"/>
              <a:ext cx="1191" cy="286603"/>
            </a:xfrm>
            <a:prstGeom prst="line">
              <a:avLst/>
            </a:prstGeom>
            <a:noFill/>
            <a:ln w="38160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Line 39"/>
            <p:cNvSpPr>
              <a:spLocks noChangeShapeType="1"/>
            </p:cNvSpPr>
            <p:nvPr/>
          </p:nvSpPr>
          <p:spPr bwMode="auto">
            <a:xfrm>
              <a:off x="3654014" y="5983700"/>
              <a:ext cx="1191" cy="286603"/>
            </a:xfrm>
            <a:prstGeom prst="line">
              <a:avLst/>
            </a:prstGeom>
            <a:noFill/>
            <a:ln w="38160">
              <a:solidFill>
                <a:srgbClr val="00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Text Box 16"/>
            <p:cNvSpPr txBox="1">
              <a:spLocks noChangeArrowheads="1"/>
            </p:cNvSpPr>
            <p:nvPr/>
          </p:nvSpPr>
          <p:spPr bwMode="auto">
            <a:xfrm>
              <a:off x="1699339" y="6159083"/>
              <a:ext cx="1543050" cy="463846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lIns="90000" tIns="46800" rIns="90000" bIns="46800"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ts val="1750"/>
                </a:spcBef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sz="2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Courier New" pitchFamily="-110" charset="0"/>
                  <a:ea typeface="DejaVu Sans" charset="0"/>
                  <a:cs typeface="DejaVu Sans" charset="0"/>
                </a:rPr>
                <a:t>data</a:t>
              </a:r>
              <a:endPara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-110" charset="0"/>
                <a:ea typeface="DejaVu Sans" charset="0"/>
                <a:cs typeface="DejaVu Sans" charset="0"/>
              </a:endParaRPr>
            </a:p>
          </p:txBody>
        </p:sp>
        <p:sp>
          <p:nvSpPr>
            <p:cNvPr id="64" name="Text Box 16"/>
            <p:cNvSpPr txBox="1">
              <a:spLocks noChangeArrowheads="1"/>
            </p:cNvSpPr>
            <p:nvPr/>
          </p:nvSpPr>
          <p:spPr bwMode="auto">
            <a:xfrm>
              <a:off x="2959589" y="6159083"/>
              <a:ext cx="2209801" cy="463846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  <a:effectLst/>
          </p:spPr>
          <p:txBody>
            <a:bodyPr wrap="square" lIns="90000" tIns="46800" rIns="90000" bIns="46800">
              <a:prstTxWarp prst="textNoShape">
                <a:avLst/>
              </a:prstTxWarp>
              <a:spAutoFit/>
            </a:bodyPr>
            <a:lstStyle/>
            <a:p>
              <a:pPr algn="ctr">
                <a:spcBef>
                  <a:spcPts val="1750"/>
                </a:spcBef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r>
                <a:rPr lang="en-US" sz="2400" b="1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ourier New" pitchFamily="-110" charset="0"/>
                  <a:ea typeface="DejaVu Sans" charset="0"/>
                  <a:cs typeface="DejaVu Sans" charset="0"/>
                </a:rPr>
                <a:t>r</a:t>
              </a:r>
              <a:r>
                <a:rPr lang="en-US" sz="2400" b="1" dirty="0" err="1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Courier New" pitchFamily="-110" charset="0"/>
                  <a:ea typeface="DejaVu Sans" charset="0"/>
                  <a:cs typeface="DejaVu Sans" charset="0"/>
                </a:rPr>
                <a:t>eport.doc</a:t>
              </a:r>
              <a:endPara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-110" charset="0"/>
                <a:ea typeface="DejaVu Sans" charset="0"/>
                <a:cs typeface="DejaVu Sans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660052" y="1832814"/>
            <a:ext cx="3300838" cy="4924674"/>
            <a:chOff x="3191637" y="1165739"/>
            <a:chExt cx="3300838" cy="4924674"/>
          </a:xfrm>
        </p:grpSpPr>
        <p:sp>
          <p:nvSpPr>
            <p:cNvPr id="4" name="Rectangle 3"/>
            <p:cNvSpPr/>
            <p:nvPr/>
          </p:nvSpPr>
          <p:spPr>
            <a:xfrm>
              <a:off x="5797765" y="1165739"/>
              <a:ext cx="457200" cy="371867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5642090" y="2338841"/>
              <a:ext cx="850385" cy="371867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3833430" y="3403060"/>
              <a:ext cx="1142796" cy="371867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3191637" y="4631665"/>
              <a:ext cx="850385" cy="371867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3649289" y="5718546"/>
              <a:ext cx="1992801" cy="371867"/>
            </a:xfrm>
            <a:prstGeom prst="rect">
              <a:avLst/>
            </a:prstGeom>
            <a:noFill/>
            <a:ln w="38100" cmpd="sng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" name="Group 4"/>
            <p:cNvGrpSpPr/>
            <p:nvPr/>
          </p:nvGrpSpPr>
          <p:grpSpPr>
            <a:xfrm>
              <a:off x="6021340" y="1601614"/>
              <a:ext cx="1191" cy="716508"/>
              <a:chOff x="6178766" y="1754014"/>
              <a:chExt cx="1191" cy="716508"/>
            </a:xfrm>
          </p:grpSpPr>
          <p:sp>
            <p:nvSpPr>
              <p:cNvPr id="65" name="Line 21"/>
              <p:cNvSpPr>
                <a:spLocks noChangeShapeType="1"/>
              </p:cNvSpPr>
              <p:nvPr/>
            </p:nvSpPr>
            <p:spPr bwMode="auto">
              <a:xfrm>
                <a:off x="6178766" y="1754014"/>
                <a:ext cx="1191" cy="429904"/>
              </a:xfrm>
              <a:prstGeom prst="line">
                <a:avLst/>
              </a:prstGeom>
              <a:noFill/>
              <a:ln w="38100" cmpd="sng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6" name="Line 25"/>
              <p:cNvSpPr>
                <a:spLocks noChangeShapeType="1"/>
              </p:cNvSpPr>
              <p:nvPr/>
            </p:nvSpPr>
            <p:spPr bwMode="auto">
              <a:xfrm>
                <a:off x="6178766" y="2183919"/>
                <a:ext cx="1191" cy="286603"/>
              </a:xfrm>
              <a:prstGeom prst="line">
                <a:avLst/>
              </a:prstGeom>
              <a:noFill/>
              <a:ln w="38100" cmpd="sng">
                <a:solidFill>
                  <a:srgbClr val="FF0000"/>
                </a:solidFill>
                <a:miter lim="800000"/>
                <a:headEnd/>
                <a:tailEnd/>
              </a:ln>
              <a:effectLst/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68" name="Line 21"/>
            <p:cNvSpPr>
              <a:spLocks noChangeShapeType="1"/>
            </p:cNvSpPr>
            <p:nvPr/>
          </p:nvSpPr>
          <p:spPr bwMode="auto">
            <a:xfrm>
              <a:off x="6020149" y="2678357"/>
              <a:ext cx="1191" cy="429904"/>
            </a:xfrm>
            <a:prstGeom prst="line">
              <a:avLst/>
            </a:prstGeom>
            <a:noFill/>
            <a:ln w="38100" cmpd="sng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0" name="Line 29"/>
            <p:cNvSpPr>
              <a:spLocks noChangeShapeType="1"/>
            </p:cNvSpPr>
            <p:nvPr/>
          </p:nvSpPr>
          <p:spPr bwMode="auto">
            <a:xfrm>
              <a:off x="4410867" y="3108261"/>
              <a:ext cx="1600200" cy="1493"/>
            </a:xfrm>
            <a:prstGeom prst="line">
              <a:avLst/>
            </a:prstGeom>
            <a:noFill/>
            <a:ln w="38100" cmpd="sng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Line 30"/>
            <p:cNvSpPr>
              <a:spLocks noChangeShapeType="1"/>
            </p:cNvSpPr>
            <p:nvPr/>
          </p:nvSpPr>
          <p:spPr bwMode="auto">
            <a:xfrm>
              <a:off x="4427356" y="3116457"/>
              <a:ext cx="1191" cy="286603"/>
            </a:xfrm>
            <a:prstGeom prst="line">
              <a:avLst/>
            </a:prstGeom>
            <a:noFill/>
            <a:ln w="38100" cmpd="sng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2" name="Line 36"/>
            <p:cNvSpPr>
              <a:spLocks noChangeShapeType="1"/>
            </p:cNvSpPr>
            <p:nvPr/>
          </p:nvSpPr>
          <p:spPr bwMode="auto">
            <a:xfrm>
              <a:off x="4428547" y="3828760"/>
              <a:ext cx="1191" cy="429904"/>
            </a:xfrm>
            <a:prstGeom prst="line">
              <a:avLst/>
            </a:prstGeom>
            <a:noFill/>
            <a:ln w="38100" cmpd="sng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3" name="Line 37"/>
            <p:cNvSpPr>
              <a:spLocks noChangeShapeType="1"/>
            </p:cNvSpPr>
            <p:nvPr/>
          </p:nvSpPr>
          <p:spPr bwMode="auto">
            <a:xfrm>
              <a:off x="3571517" y="4260158"/>
              <a:ext cx="882822" cy="7466"/>
            </a:xfrm>
            <a:prstGeom prst="line">
              <a:avLst/>
            </a:prstGeom>
            <a:noFill/>
            <a:ln w="38100" cmpd="sng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Line 38"/>
            <p:cNvSpPr>
              <a:spLocks noChangeShapeType="1"/>
            </p:cNvSpPr>
            <p:nvPr/>
          </p:nvSpPr>
          <p:spPr bwMode="auto">
            <a:xfrm>
              <a:off x="3570326" y="4252691"/>
              <a:ext cx="1191" cy="286603"/>
            </a:xfrm>
            <a:prstGeom prst="line">
              <a:avLst/>
            </a:prstGeom>
            <a:noFill/>
            <a:ln w="38160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6" name="Line 36"/>
            <p:cNvSpPr>
              <a:spLocks noChangeShapeType="1"/>
            </p:cNvSpPr>
            <p:nvPr/>
          </p:nvSpPr>
          <p:spPr bwMode="auto">
            <a:xfrm>
              <a:off x="3618021" y="5002038"/>
              <a:ext cx="1191" cy="429905"/>
            </a:xfrm>
            <a:prstGeom prst="line">
              <a:avLst/>
            </a:prstGeom>
            <a:noFill/>
            <a:ln w="38100" cmpd="sng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7" name="Line 37"/>
            <p:cNvSpPr>
              <a:spLocks noChangeShapeType="1"/>
            </p:cNvSpPr>
            <p:nvPr/>
          </p:nvSpPr>
          <p:spPr bwMode="auto">
            <a:xfrm>
              <a:off x="3616830" y="5433437"/>
              <a:ext cx="608410" cy="1493"/>
            </a:xfrm>
            <a:prstGeom prst="line">
              <a:avLst/>
            </a:prstGeom>
            <a:noFill/>
            <a:ln w="38100" cmpd="sng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8" name="Line 39"/>
            <p:cNvSpPr>
              <a:spLocks noChangeShapeType="1"/>
            </p:cNvSpPr>
            <p:nvPr/>
          </p:nvSpPr>
          <p:spPr bwMode="auto">
            <a:xfrm>
              <a:off x="4226430" y="5431943"/>
              <a:ext cx="1191" cy="286603"/>
            </a:xfrm>
            <a:prstGeom prst="line">
              <a:avLst/>
            </a:prstGeom>
            <a:noFill/>
            <a:ln w="38100" cmpd="sng">
              <a:solidFill>
                <a:srgbClr val="FF0000"/>
              </a:solidFill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79" name="Rectangle 78"/>
          <p:cNvSpPr/>
          <p:nvPr/>
        </p:nvSpPr>
        <p:spPr>
          <a:xfrm>
            <a:off x="402115" y="912367"/>
            <a:ext cx="801600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Arial"/>
                <a:cs typeface="Arial"/>
              </a:rPr>
              <a:t>All the files are grouped together in the directory structure. </a:t>
            </a:r>
            <a:r>
              <a:rPr lang="en-US" sz="2000" dirty="0" smtClean="0">
                <a:latin typeface="Arial"/>
                <a:cs typeface="Arial"/>
              </a:rPr>
              <a:t>The </a:t>
            </a:r>
            <a:r>
              <a:rPr lang="en-US" sz="2000" dirty="0">
                <a:latin typeface="Arial"/>
                <a:cs typeface="Arial"/>
              </a:rPr>
              <a:t>top of the hierarchy is traditionally called root (written as a slash / )</a:t>
            </a:r>
          </a:p>
        </p:txBody>
      </p:sp>
      <p:sp>
        <p:nvSpPr>
          <p:cNvPr id="80" name="Text Placeholder 8"/>
          <p:cNvSpPr>
            <a:spLocks noGrp="1"/>
          </p:cNvSpPr>
          <p:nvPr>
            <p:ph type="body" idx="11"/>
          </p:nvPr>
        </p:nvSpPr>
        <p:spPr>
          <a:xfrm>
            <a:off x="4396101" y="165992"/>
            <a:ext cx="4297048" cy="713823"/>
          </a:xfrm>
        </p:spPr>
        <p:txBody>
          <a:bodyPr/>
          <a:lstStyle/>
          <a:p>
            <a:r>
              <a:rPr lang="en-US" dirty="0" smtClean="0"/>
              <a:t>Directory Structure</a:t>
            </a:r>
          </a:p>
          <a:p>
            <a:r>
              <a:rPr lang="en-US" dirty="0" smtClean="0"/>
              <a:t>An upside-down tree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168083" y="6368915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Courier New"/>
                <a:cs typeface="Courier New"/>
              </a:rPr>
              <a:t>/</a:t>
            </a:r>
            <a:r>
              <a:rPr lang="en-US" dirty="0" smtClean="0">
                <a:latin typeface="Courier New"/>
                <a:cs typeface="Courier New"/>
              </a:rPr>
              <a:t>home/zhu472/work/</a:t>
            </a:r>
            <a:r>
              <a:rPr lang="en-US" dirty="0" err="1" smtClean="0">
                <a:latin typeface="Courier New"/>
                <a:cs typeface="Courier New"/>
              </a:rPr>
              <a:t>report.doc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072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FILE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FILE PATH</a:t>
            </a:r>
          </a:p>
        </p:txBody>
      </p:sp>
      <p:sp>
        <p:nvSpPr>
          <p:cNvPr id="55" name="Text Placeholder 9"/>
          <p:cNvSpPr>
            <a:spLocks noGrp="1"/>
          </p:cNvSpPr>
          <p:nvPr>
            <p:ph type="body" idx="12"/>
          </p:nvPr>
        </p:nvSpPr>
        <p:spPr>
          <a:xfrm>
            <a:off x="457200" y="1285874"/>
            <a:ext cx="8235950" cy="5049700"/>
          </a:xfrm>
        </p:spPr>
        <p:txBody>
          <a:bodyPr>
            <a:noAutofit/>
          </a:bodyPr>
          <a:lstStyle/>
          <a:p>
            <a:pPr marL="228600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cs typeface="Arial" charset="0"/>
              </a:rPr>
              <a:t>In Linux all files and directories have a “path”</a:t>
            </a:r>
          </a:p>
          <a:p>
            <a:pPr marL="971550" lvl="1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cs typeface="Arial" charset="0"/>
              </a:rPr>
              <a:t>The “path” of directories you must follow</a:t>
            </a:r>
          </a:p>
          <a:p>
            <a:pPr marL="228600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cs typeface="Arial" charset="0"/>
              </a:rPr>
              <a:t>Directories in the “path” to a file are separated by a “/”</a:t>
            </a:r>
          </a:p>
          <a:p>
            <a:pPr marL="228600" indent="-228600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>
                <a:solidFill>
                  <a:srgbClr val="000000"/>
                </a:solidFill>
              </a:rPr>
              <a:t>Commands expect you to give them a path to a file</a:t>
            </a:r>
            <a:r>
              <a:rPr lang="en-US" sz="2000" dirty="0" smtClean="0">
                <a:solidFill>
                  <a:srgbClr val="000000"/>
                </a:solidFill>
              </a:rPr>
              <a:t>.</a:t>
            </a:r>
          </a:p>
          <a:p>
            <a:pPr marL="228600" indent="-228600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solidFill>
                  <a:srgbClr val="000000"/>
                </a:solidFill>
              </a:rPr>
              <a:t>More examples: </a:t>
            </a:r>
            <a:endParaRPr lang="en-US" sz="2000" dirty="0" smtClean="0">
              <a:cs typeface="Arial" charset="0"/>
            </a:endParaRPr>
          </a:p>
          <a:p>
            <a:pPr marL="457200" lvl="1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n-US" sz="2000" dirty="0">
                <a:latin typeface="Courier New"/>
                <a:cs typeface="Courier New"/>
              </a:rPr>
              <a:t>/home/zhu472/</a:t>
            </a:r>
            <a:r>
              <a:rPr lang="en-US" sz="2000" dirty="0" smtClean="0">
                <a:latin typeface="Courier New"/>
                <a:cs typeface="Courier New"/>
              </a:rPr>
              <a:t>work/data</a:t>
            </a:r>
          </a:p>
          <a:p>
            <a:pPr marL="457200" lvl="1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n-US" sz="2000" dirty="0" smtClean="0">
                <a:latin typeface="Courier New"/>
                <a:cs typeface="Courier New"/>
              </a:rPr>
              <a:t>/bin</a:t>
            </a:r>
          </a:p>
          <a:p>
            <a:pPr marL="457200" lvl="1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n-US" sz="2000" dirty="0" smtClean="0">
                <a:latin typeface="Courier New"/>
                <a:cs typeface="Courier New"/>
              </a:rPr>
              <a:t>/home/</a:t>
            </a:r>
            <a:r>
              <a:rPr lang="en-US" sz="2000" dirty="0" err="1" smtClean="0">
                <a:latin typeface="Courier New"/>
                <a:cs typeface="Courier New"/>
              </a:rPr>
              <a:t>scully</a:t>
            </a:r>
            <a:r>
              <a:rPr lang="en-US" sz="2000" dirty="0" smtClean="0">
                <a:latin typeface="Courier New"/>
                <a:cs typeface="Courier New"/>
              </a:rPr>
              <a:t>/docs</a:t>
            </a:r>
          </a:p>
          <a:p>
            <a:pPr marL="457200" lvl="1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r>
              <a:rPr lang="en-US" sz="2000" dirty="0" smtClean="0">
                <a:latin typeface="Courier New"/>
                <a:cs typeface="Courier New"/>
              </a:rPr>
              <a:t>/</a:t>
            </a:r>
            <a:r>
              <a:rPr lang="en-US" sz="2000" dirty="0" err="1" smtClean="0">
                <a:latin typeface="Courier New"/>
                <a:cs typeface="Courier New"/>
              </a:rPr>
              <a:t>usr</a:t>
            </a:r>
            <a:r>
              <a:rPr lang="en-US" sz="2000" dirty="0" smtClean="0">
                <a:latin typeface="Courier New"/>
                <a:cs typeface="Courier New"/>
              </a:rPr>
              <a:t>/bin/</a:t>
            </a:r>
            <a:r>
              <a:rPr lang="en-US" sz="2000" dirty="0" err="1" smtClean="0">
                <a:latin typeface="Courier New"/>
                <a:cs typeface="Courier New"/>
              </a:rPr>
              <a:t>ls</a:t>
            </a:r>
            <a:endParaRPr lang="en-US" sz="2000" dirty="0" smtClean="0">
              <a:latin typeface="Courier New"/>
              <a:cs typeface="Courier New"/>
            </a:endParaRPr>
          </a:p>
          <a:p>
            <a:pPr marL="457200" lvl="1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endParaRPr lang="en-US" sz="2000" dirty="0"/>
          </a:p>
          <a:p>
            <a:pPr marL="228600" indent="-228600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endParaRPr lang="en-US" sz="20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3486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220940" y="146971"/>
            <a:ext cx="3801423" cy="732844"/>
          </a:xfrm>
        </p:spPr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err="1" smtClean="0"/>
              <a:t>OUTline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idx="12"/>
          </p:nvPr>
        </p:nvSpPr>
        <p:spPr>
          <a:xfrm>
            <a:off x="457200" y="1781389"/>
            <a:ext cx="8235949" cy="1866304"/>
          </a:xfrm>
        </p:spPr>
        <p:txBody>
          <a:bodyPr>
            <a:normAutofit/>
          </a:bodyPr>
          <a:lstStyle/>
          <a:p>
            <a:pPr marL="342900" indent="-342900">
              <a:spcBef>
                <a:spcPts val="600"/>
              </a:spcBef>
              <a:spcAft>
                <a:spcPts val="1200"/>
              </a:spcAft>
              <a:buFont typeface="Arial"/>
              <a:buChar char="•"/>
            </a:pPr>
            <a:r>
              <a:rPr lang="en-US" sz="2400" dirty="0" smtClean="0"/>
              <a:t>Intro to Supercomputing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Font typeface="Arial"/>
              <a:buChar char="•"/>
            </a:pPr>
            <a:r>
              <a:rPr lang="en-US" sz="2400" dirty="0" smtClean="0"/>
              <a:t>Linux Basics</a:t>
            </a:r>
          </a:p>
          <a:p>
            <a:pPr marL="342900" indent="-342900">
              <a:spcBef>
                <a:spcPts val="600"/>
              </a:spcBef>
              <a:spcAft>
                <a:spcPts val="1200"/>
              </a:spcAft>
              <a:buFont typeface="Arial"/>
              <a:buChar char="•"/>
            </a:pPr>
            <a:r>
              <a:rPr lang="en-US" sz="2400" dirty="0" smtClean="0"/>
              <a:t>Version Control (</a:t>
            </a:r>
            <a:r>
              <a:rPr lang="en-US" sz="2400" dirty="0" err="1" smtClean="0"/>
              <a:t>Git</a:t>
            </a:r>
            <a:r>
              <a:rPr lang="en-US" sz="24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6263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FILE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Absolute </a:t>
            </a:r>
            <a:r>
              <a:rPr lang="en-US" dirty="0" err="1" smtClean="0"/>
              <a:t>vs</a:t>
            </a:r>
            <a:r>
              <a:rPr lang="en-US" dirty="0" smtClean="0"/>
              <a:t> relative path</a:t>
            </a:r>
            <a:endParaRPr lang="en-US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idx="12"/>
          </p:nvPr>
        </p:nvSpPr>
        <p:spPr>
          <a:xfrm>
            <a:off x="457200" y="1285875"/>
            <a:ext cx="8235950" cy="4648200"/>
          </a:xfrm>
        </p:spPr>
        <p:txBody>
          <a:bodyPr>
            <a:noAutofit/>
          </a:bodyPr>
          <a:lstStyle/>
          <a:p>
            <a:pPr marL="228600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cs typeface="Arial" charset="0"/>
              </a:rPr>
              <a:t>Absolute paths</a:t>
            </a:r>
          </a:p>
          <a:p>
            <a:pPr marL="971550" lvl="1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cs typeface="Arial" charset="0"/>
              </a:rPr>
              <a:t>The path to a file starting at the root of the system</a:t>
            </a:r>
          </a:p>
          <a:p>
            <a:pPr marL="971550" lvl="1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cs typeface="Arial" charset="0"/>
              </a:rPr>
              <a:t>Begins with “/” to denote the path starts at the root</a:t>
            </a:r>
          </a:p>
          <a:p>
            <a:pPr marL="971550" lvl="1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cs typeface="Arial" charset="0"/>
              </a:rPr>
              <a:t>Guaranteed to get you there</a:t>
            </a:r>
          </a:p>
          <a:p>
            <a:pPr marL="228600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>
                <a:cs typeface="Arial" charset="0"/>
              </a:rPr>
              <a:t>Relative </a:t>
            </a:r>
            <a:r>
              <a:rPr lang="en-US" sz="2000" dirty="0" smtClean="0">
                <a:cs typeface="Arial" charset="0"/>
              </a:rPr>
              <a:t>paths</a:t>
            </a:r>
            <a:endParaRPr lang="en-US" sz="2000" dirty="0">
              <a:cs typeface="Arial" charset="0"/>
            </a:endParaRPr>
          </a:p>
          <a:p>
            <a:pPr marL="971550" lvl="1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>
                <a:cs typeface="Arial" charset="0"/>
              </a:rPr>
              <a:t>The path to a file starting at the </a:t>
            </a:r>
            <a:r>
              <a:rPr lang="en-US" sz="2000" dirty="0" smtClean="0">
                <a:cs typeface="Arial" charset="0"/>
              </a:rPr>
              <a:t>current </a:t>
            </a:r>
            <a:r>
              <a:rPr lang="en-US" sz="2000" dirty="0">
                <a:cs typeface="Arial" charset="0"/>
              </a:rPr>
              <a:t>location</a:t>
            </a:r>
          </a:p>
          <a:p>
            <a:pPr marL="971550" lvl="1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>
                <a:cs typeface="Arial" charset="0"/>
              </a:rPr>
              <a:t>I</a:t>
            </a:r>
            <a:r>
              <a:rPr lang="en-US" sz="2000" dirty="0" smtClean="0">
                <a:cs typeface="Arial" charset="0"/>
              </a:rPr>
              <a:t>ndicate </a:t>
            </a:r>
            <a:r>
              <a:rPr lang="en-US" sz="2000" dirty="0">
                <a:cs typeface="Arial" charset="0"/>
              </a:rPr>
              <a:t>current directory </a:t>
            </a:r>
            <a:r>
              <a:rPr lang="en-US" sz="2000" dirty="0" smtClean="0">
                <a:cs typeface="Arial" charset="0"/>
              </a:rPr>
              <a:t>with “.”, parent </a:t>
            </a:r>
            <a:r>
              <a:rPr lang="en-US" sz="2000" dirty="0">
                <a:cs typeface="Arial" charset="0"/>
              </a:rPr>
              <a:t>directory </a:t>
            </a:r>
            <a:r>
              <a:rPr lang="en-US" sz="2000" dirty="0" smtClean="0">
                <a:cs typeface="Arial" charset="0"/>
              </a:rPr>
              <a:t>as “..”</a:t>
            </a:r>
          </a:p>
          <a:p>
            <a:pPr marL="971550" lvl="1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cs typeface="Arial" charset="0"/>
              </a:rPr>
              <a:t>Can break if you start in the wrong place!</a:t>
            </a:r>
            <a:endParaRPr lang="en-US" sz="2000" dirty="0">
              <a:cs typeface="Arial" charset="0"/>
            </a:endParaRPr>
          </a:p>
          <a:p>
            <a:pPr marL="971550" lvl="1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endParaRPr lang="en-US" sz="2400" dirty="0" smtClean="0">
              <a:cs typeface="Arial" charset="0"/>
            </a:endParaRPr>
          </a:p>
          <a:p>
            <a:pPr eaLnBrk="1" hangingPunct="1">
              <a:spcBef>
                <a:spcPts val="600"/>
              </a:spcBef>
              <a:spcAft>
                <a:spcPts val="1200"/>
              </a:spcAft>
              <a:defRPr/>
            </a:pPr>
            <a:endParaRPr lang="en-US" sz="2400" dirty="0" smtClean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038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FILE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Absolute </a:t>
            </a:r>
            <a:r>
              <a:rPr lang="en-US" dirty="0" err="1" smtClean="0"/>
              <a:t>vs</a:t>
            </a:r>
            <a:r>
              <a:rPr lang="en-US" dirty="0" smtClean="0"/>
              <a:t> relative path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57200" y="1290067"/>
            <a:ext cx="7841432" cy="1220533"/>
          </a:xfrm>
        </p:spPr>
        <p:txBody>
          <a:bodyPr>
            <a:noAutofit/>
          </a:bodyPr>
          <a:lstStyle/>
          <a:p>
            <a:pPr marL="228600" eaLnBrk="1" hangingPunct="1">
              <a:spcBef>
                <a:spcPts val="600"/>
              </a:spcBef>
              <a:spcAft>
                <a:spcPts val="1200"/>
              </a:spcAft>
              <a:defRPr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Assume current location is: /home/zhu472/work</a:t>
            </a:r>
          </a:p>
          <a:p>
            <a:pPr marL="228600">
              <a:spcBef>
                <a:spcPts val="600"/>
              </a:spcBef>
              <a:spcAft>
                <a:spcPts val="1200"/>
              </a:spcAft>
              <a:defRPr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Relative path 						Absolute path</a:t>
            </a:r>
            <a:b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</a:br>
            <a:endParaRPr lang="en-US" sz="2200" b="0" dirty="0" smtClean="0">
              <a:latin typeface="Courier New"/>
              <a:ea typeface="Courier New" charset="0"/>
              <a:cs typeface="Courier New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199" y="2510600"/>
            <a:ext cx="835825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>
              <a:spcBef>
                <a:spcPts val="600"/>
              </a:spcBef>
              <a:spcAft>
                <a:spcPts val="1200"/>
              </a:spcAft>
              <a:defRPr/>
            </a:pP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report.doc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 					  /home/zhu472/work/</a:t>
            </a:r>
            <a:r>
              <a:rPr lang="en-US" dirty="0" err="1">
                <a:solidFill>
                  <a:srgbClr val="000000"/>
                </a:solidFill>
                <a:latin typeface="Courier New"/>
                <a:cs typeface="Courier New"/>
              </a:rPr>
              <a:t>report.doc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228600">
              <a:spcBef>
                <a:spcPts val="600"/>
              </a:spcBef>
              <a:spcAft>
                <a:spcPts val="1200"/>
              </a:spcAft>
              <a:defRPr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.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/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report.doc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				  /</a:t>
            </a: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>home/zhu472/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work/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report.doc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228600">
              <a:spcBef>
                <a:spcPts val="600"/>
              </a:spcBef>
              <a:spcAft>
                <a:spcPts val="1200"/>
              </a:spcAft>
              <a:defRPr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../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scully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/docs             /home/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scully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/docs</a:t>
            </a:r>
          </a:p>
          <a:p>
            <a:pPr marL="228600">
              <a:spcBef>
                <a:spcPts val="600"/>
              </a:spcBef>
              <a:spcAft>
                <a:spcPts val="1200"/>
              </a:spcAft>
              <a:defRPr/>
            </a:pP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../../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usr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/bin/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ls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           /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usr</a:t>
            </a:r>
            <a:r>
              <a:rPr lang="en-US" dirty="0" smtClean="0">
                <a:solidFill>
                  <a:srgbClr val="000000"/>
                </a:solidFill>
                <a:latin typeface="Courier New"/>
                <a:cs typeface="Courier New"/>
              </a:rPr>
              <a:t>/bin/</a:t>
            </a:r>
            <a:r>
              <a:rPr lang="en-US" dirty="0" err="1" smtClean="0">
                <a:solidFill>
                  <a:srgbClr val="000000"/>
                </a:solidFill>
                <a:latin typeface="Courier New"/>
                <a:cs typeface="Courier New"/>
              </a:rPr>
              <a:t>ls</a:t>
            </a: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pPr marL="228600">
              <a:spcBef>
                <a:spcPts val="600"/>
              </a:spcBef>
              <a:spcAft>
                <a:spcPts val="1200"/>
              </a:spcAft>
              <a:defRPr/>
            </a:pPr>
            <a: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  <a:t/>
            </a:r>
            <a:br>
              <a:rPr lang="en-US" dirty="0">
                <a:solidFill>
                  <a:srgbClr val="000000"/>
                </a:solidFill>
                <a:latin typeface="Courier New"/>
                <a:cs typeface="Courier New"/>
              </a:rPr>
            </a:br>
            <a:endParaRPr lang="en-US" dirty="0" smtClean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032409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FILE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WORKING directory</a:t>
            </a:r>
            <a:endParaRPr lang="en-US" dirty="0"/>
          </a:p>
        </p:txBody>
      </p:sp>
      <p:sp>
        <p:nvSpPr>
          <p:cNvPr id="5" name="Content Placeholder 7"/>
          <p:cNvSpPr>
            <a:spLocks noGrp="1"/>
          </p:cNvSpPr>
          <p:nvPr>
            <p:ph type="body" sz="quarter" idx="11"/>
          </p:nvPr>
        </p:nvSpPr>
        <p:spPr>
          <a:xfrm>
            <a:off x="52701" y="1216754"/>
            <a:ext cx="8686800" cy="4498975"/>
          </a:xfrm>
        </p:spPr>
        <p:txBody>
          <a:bodyPr/>
          <a:lstStyle/>
          <a:p>
            <a:pPr marL="331788" indent="-331788">
              <a:buClr>
                <a:srgbClr val="FFFFFF"/>
              </a:buClr>
              <a:buFont typeface="Arial" pitchFamily="-110" charset="0"/>
              <a:buChar char="•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400" b="0" cap="none" dirty="0" smtClean="0">
                <a:solidFill>
                  <a:schemeClr val="tx1"/>
                </a:solidFill>
                <a:latin typeface="Arial"/>
                <a:cs typeface="Arial"/>
              </a:rPr>
              <a:t>What is a </a:t>
            </a:r>
            <a:r>
              <a:rPr lang="en-US" sz="2400" b="0" i="1" cap="none" dirty="0" smtClean="0">
                <a:solidFill>
                  <a:schemeClr val="tx1"/>
                </a:solidFill>
                <a:latin typeface="Arial"/>
                <a:cs typeface="Arial"/>
              </a:rPr>
              <a:t>working directory</a:t>
            </a:r>
            <a:r>
              <a:rPr lang="en-US" sz="2400" b="0" cap="none" dirty="0" smtClean="0">
                <a:solidFill>
                  <a:schemeClr val="tx1"/>
                </a:solidFill>
                <a:latin typeface="Arial"/>
                <a:cs typeface="Arial"/>
              </a:rPr>
              <a:t>?</a:t>
            </a:r>
          </a:p>
          <a:p>
            <a:pPr marL="731838" lvl="1" indent="-274638">
              <a:buClr>
                <a:srgbClr val="FFFFFF"/>
              </a:buClr>
              <a:buFont typeface="Arial" pitchFamily="-110" charset="0"/>
              <a:buChar char="–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r>
              <a:rPr lang="en-US" sz="2200" b="0" dirty="0" smtClean="0"/>
              <a:t>The directory your shell is currently associated with.  At anytime in the system your login is associated with a directory</a:t>
            </a:r>
          </a:p>
          <a:p>
            <a:pPr marL="0" indent="0">
              <a:buNone/>
            </a:pPr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2200" b="0" cap="none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en-US" sz="2200" b="0" cap="none" dirty="0" err="1" smtClean="0">
                <a:solidFill>
                  <a:schemeClr val="tx1"/>
                </a:solidFill>
                <a:latin typeface="Courier New"/>
                <a:cs typeface="Courier New"/>
              </a:rPr>
              <a:t>pwd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 – view the path of your working directory</a:t>
            </a:r>
          </a:p>
          <a:p>
            <a:pPr marL="0" indent="0">
              <a:buNone/>
            </a:pPr>
            <a:endParaRPr lang="en-US" sz="22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2200" b="0" cap="none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en-US" sz="2200" b="0" cap="none" dirty="0" err="1" smtClean="0">
                <a:solidFill>
                  <a:schemeClr val="tx1"/>
                </a:solidFill>
                <a:latin typeface="Courier New"/>
                <a:cs typeface="Courier New"/>
              </a:rPr>
              <a:t>ls</a:t>
            </a:r>
            <a:r>
              <a:rPr lang="en-US" sz="2200" b="0" cap="none" dirty="0" smtClean="0">
                <a:solidFill>
                  <a:schemeClr val="tx1"/>
                </a:solidFill>
                <a:latin typeface="Arial"/>
                <a:cs typeface="Arial"/>
              </a:rPr>
              <a:t> – list content in your working directory</a:t>
            </a:r>
          </a:p>
          <a:p>
            <a:pPr marL="1257300" lvl="2" indent="-342900">
              <a:buFont typeface="Arial"/>
              <a:buChar char="•"/>
            </a:pPr>
            <a:r>
              <a:rPr lang="en-US" b="0" cap="none" dirty="0" smtClean="0">
                <a:solidFill>
                  <a:srgbClr val="000000"/>
                </a:solidFill>
                <a:latin typeface="Arial"/>
                <a:cs typeface="Arial"/>
              </a:rPr>
              <a:t>This command has many options, look at the man page for  more info</a:t>
            </a:r>
          </a:p>
          <a:p>
            <a:pPr marL="1257300" lvl="2" indent="-342900">
              <a:buFont typeface="Arial"/>
              <a:buChar char="•"/>
            </a:pPr>
            <a:r>
              <a:rPr lang="en-US" b="0" cap="none" dirty="0" err="1" smtClean="0">
                <a:solidFill>
                  <a:srgbClr val="000000"/>
                </a:solidFill>
                <a:latin typeface="Courier New"/>
                <a:cs typeface="Courier New"/>
              </a:rPr>
              <a:t>ls</a:t>
            </a:r>
            <a:r>
              <a:rPr lang="en-US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 -a (list all files and directories)</a:t>
            </a:r>
          </a:p>
          <a:p>
            <a:pPr marL="1257300" lvl="2" indent="-342900">
              <a:buFont typeface="Arial"/>
              <a:buChar char="•"/>
            </a:pPr>
            <a:r>
              <a:rPr lang="en-US" sz="2000" b="0" dirty="0" smtClean="0">
                <a:solidFill>
                  <a:srgbClr val="000000"/>
                </a:solidFill>
                <a:latin typeface="Courier New"/>
                <a:cs typeface="Courier New"/>
              </a:rPr>
              <a:t>man </a:t>
            </a:r>
            <a:r>
              <a:rPr lang="en-US" sz="2000" b="0" dirty="0" err="1" smtClean="0">
                <a:solidFill>
                  <a:srgbClr val="000000"/>
                </a:solidFill>
                <a:latin typeface="Courier New"/>
                <a:cs typeface="Courier New"/>
              </a:rPr>
              <a:t>ls</a:t>
            </a:r>
            <a:endParaRPr lang="en-US" sz="2000" b="0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pPr lvl="2"/>
            <a:r>
              <a:rPr lang="en-US" sz="2000" b="0" i="1" dirty="0" smtClean="0">
                <a:solidFill>
                  <a:srgbClr val="000000"/>
                </a:solidFill>
              </a:rPr>
              <a:t>Note: use </a:t>
            </a:r>
            <a:r>
              <a:rPr lang="en-US" sz="2000" b="0" dirty="0" smtClean="0">
                <a:solidFill>
                  <a:srgbClr val="000000"/>
                </a:solidFill>
                <a:latin typeface="Courier New"/>
                <a:cs typeface="Courier New"/>
              </a:rPr>
              <a:t>q</a:t>
            </a:r>
            <a:r>
              <a:rPr lang="en-US" sz="2000" b="0" i="1" dirty="0" smtClean="0">
                <a:solidFill>
                  <a:srgbClr val="000000"/>
                </a:solidFill>
              </a:rPr>
              <a:t> to quit out of a manual</a:t>
            </a:r>
          </a:p>
          <a:p>
            <a:pPr marL="0" indent="0">
              <a:buNone/>
            </a:pPr>
            <a:endParaRPr lang="en-US" sz="2400" b="0" cap="none" dirty="0" smtClean="0">
              <a:solidFill>
                <a:schemeClr val="tx1"/>
              </a:solidFill>
              <a:latin typeface="Arial"/>
              <a:cs typeface="Arial"/>
            </a:endParaRPr>
          </a:p>
          <a:p>
            <a:pPr marL="331788" indent="-331788">
              <a:buClr>
                <a:srgbClr val="FFFFFF"/>
              </a:buClr>
              <a:buFont typeface="Arial" pitchFamily="-110" charset="0"/>
              <a:buChar char="•"/>
              <a:tabLst>
                <a:tab pos="331788" algn="l"/>
                <a:tab pos="444500" algn="l"/>
                <a:tab pos="901700" algn="l"/>
                <a:tab pos="1358900" algn="l"/>
                <a:tab pos="1816100" algn="l"/>
                <a:tab pos="2273300" algn="l"/>
                <a:tab pos="2730500" algn="l"/>
                <a:tab pos="3187700" algn="l"/>
                <a:tab pos="3644900" algn="l"/>
                <a:tab pos="4102100" algn="l"/>
                <a:tab pos="4559300" algn="l"/>
                <a:tab pos="5016500" algn="l"/>
                <a:tab pos="5473700" algn="l"/>
                <a:tab pos="5930900" algn="l"/>
                <a:tab pos="6388100" algn="l"/>
                <a:tab pos="6845300" algn="l"/>
                <a:tab pos="7302500" algn="l"/>
                <a:tab pos="7759700" algn="l"/>
                <a:tab pos="8216900" algn="l"/>
                <a:tab pos="8674100" algn="l"/>
                <a:tab pos="9131300" algn="l"/>
              </a:tabLst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997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err="1" smtClean="0"/>
              <a:t>CHANge</a:t>
            </a:r>
            <a:r>
              <a:rPr lang="en-US" dirty="0" smtClean="0"/>
              <a:t> directory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1193343"/>
            <a:ext cx="8229600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Courier New"/>
                <a:cs typeface="Courier New"/>
              </a:rPr>
              <a:t>cd</a:t>
            </a:r>
            <a:r>
              <a:rPr lang="en-US" sz="2200" b="1" dirty="0" smtClean="0"/>
              <a:t> </a:t>
            </a:r>
            <a:r>
              <a:rPr lang="en-US" sz="2200" i="1" dirty="0" smtClean="0"/>
              <a:t>(</a:t>
            </a:r>
            <a:r>
              <a:rPr lang="en-US" sz="2200" i="1" u="sng" dirty="0" smtClean="0"/>
              <a:t>c</a:t>
            </a:r>
            <a:r>
              <a:rPr lang="en-US" sz="2200" i="1" dirty="0" smtClean="0"/>
              <a:t>hange </a:t>
            </a:r>
            <a:r>
              <a:rPr lang="en-US" sz="2200" i="1" u="sng" dirty="0" smtClean="0"/>
              <a:t>d</a:t>
            </a:r>
            <a:r>
              <a:rPr lang="en-US" sz="2200" i="1" dirty="0" smtClean="0"/>
              <a:t>irectory)</a:t>
            </a:r>
            <a:r>
              <a:rPr lang="en-US" sz="2200" dirty="0" smtClean="0"/>
              <a:t> command: is used change your working directory to another.</a:t>
            </a:r>
          </a:p>
          <a:p>
            <a:endParaRPr lang="en-US" sz="2200" dirty="0"/>
          </a:p>
          <a:p>
            <a:r>
              <a:rPr lang="en-US" sz="2200" dirty="0" smtClean="0"/>
              <a:t>Syntax: </a:t>
            </a:r>
            <a:r>
              <a:rPr lang="en-US" sz="2200" dirty="0" smtClean="0">
                <a:latin typeface="Courier New"/>
                <a:cs typeface="Courier New"/>
              </a:rPr>
              <a:t>cd </a:t>
            </a:r>
            <a:r>
              <a:rPr lang="en-US" sz="2200" dirty="0" err="1" smtClean="0">
                <a:latin typeface="Courier New"/>
                <a:cs typeface="Courier New"/>
              </a:rPr>
              <a:t>directorypath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</a:p>
          <a:p>
            <a:endParaRPr lang="en-US" sz="1200" dirty="0" smtClean="0"/>
          </a:p>
          <a:p>
            <a:endParaRPr lang="en-US" sz="2000" dirty="0" smtClean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Changes your present location to the parent directory</a:t>
            </a:r>
          </a:p>
          <a:p>
            <a:pPr marL="457200" lvl="1" indent="0">
              <a:buNone/>
            </a:pPr>
            <a:r>
              <a:rPr lang="en-US" sz="2000" dirty="0" smtClean="0">
                <a:latin typeface="Courier New"/>
                <a:cs typeface="Courier New"/>
              </a:rPr>
              <a:t>cd ..</a:t>
            </a:r>
          </a:p>
          <a:p>
            <a:endParaRPr lang="en-US" sz="2000" dirty="0" smtClean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The directory which is up one level in the directory tree can be referred to as “</a:t>
            </a:r>
            <a:r>
              <a:rPr lang="en-US" sz="2000" dirty="0" smtClean="0">
                <a:latin typeface="Courier New"/>
                <a:cs typeface="Courier New"/>
              </a:rPr>
              <a:t>..</a:t>
            </a:r>
            <a:r>
              <a:rPr lang="en-US" sz="2000" dirty="0" smtClean="0"/>
              <a:t>” dot dot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365983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err="1" smtClean="0"/>
              <a:t>HOMe</a:t>
            </a:r>
            <a:r>
              <a:rPr lang="en-US" dirty="0" smtClean="0"/>
              <a:t> directory</a:t>
            </a:r>
          </a:p>
        </p:txBody>
      </p:sp>
      <p:sp>
        <p:nvSpPr>
          <p:cNvPr id="2" name="Rectangle 1"/>
          <p:cNvSpPr/>
          <p:nvPr/>
        </p:nvSpPr>
        <p:spPr>
          <a:xfrm>
            <a:off x="627731" y="1091780"/>
            <a:ext cx="7858413" cy="4932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buClr>
                <a:srgbClr val="FFFFFF"/>
              </a:buClr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sz="2200" dirty="0" smtClean="0">
                <a:latin typeface="Arial"/>
                <a:cs typeface="Arial"/>
              </a:rPr>
              <a:t>Each </a:t>
            </a:r>
            <a:r>
              <a:rPr lang="en-US" sz="2200" dirty="0">
                <a:latin typeface="Arial"/>
                <a:cs typeface="Arial"/>
              </a:rPr>
              <a:t>user has a home </a:t>
            </a:r>
            <a:r>
              <a:rPr lang="en-US" sz="2200" dirty="0" smtClean="0">
                <a:latin typeface="Arial"/>
                <a:cs typeface="Arial"/>
              </a:rPr>
              <a:t>directory. It is </a:t>
            </a:r>
            <a:r>
              <a:rPr lang="en-US" sz="2200" dirty="0"/>
              <a:t>a</a:t>
            </a:r>
            <a:r>
              <a:rPr lang="en-US" sz="2200" dirty="0" smtClean="0"/>
              <a:t>lso </a:t>
            </a:r>
            <a:r>
              <a:rPr lang="en-US" sz="2200" dirty="0"/>
              <a:t>called a login directory, the directory that a user is first in after logging into the </a:t>
            </a:r>
            <a:r>
              <a:rPr lang="en-US" sz="2200" dirty="0" smtClean="0"/>
              <a:t>system, which can be found with:</a:t>
            </a:r>
            <a:endParaRPr lang="en-US" sz="2200" dirty="0" smtClean="0">
              <a:latin typeface="Arial"/>
              <a:cs typeface="Arial"/>
            </a:endParaRPr>
          </a:p>
          <a:p>
            <a:pPr marL="735013" lvl="1" indent="-277813">
              <a:spcBef>
                <a:spcPts val="500"/>
              </a:spcBef>
              <a:buClr>
                <a:srgbClr val="FFFFFF"/>
              </a:buClr>
              <a:buFont typeface="Arial" pitchFamily="-110" charset="0"/>
              <a:buChar char="–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cd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Courier New"/>
              <a:cs typeface="Courier New"/>
            </a:endParaRPr>
          </a:p>
          <a:p>
            <a:pPr marL="735013" lvl="1" indent="-277813">
              <a:spcBef>
                <a:spcPts val="500"/>
              </a:spcBef>
              <a:buClr>
                <a:srgbClr val="FFFFFF"/>
              </a:buClr>
              <a:buFont typeface="Arial" pitchFamily="-110" charset="0"/>
              <a:buChar char="–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cd 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~zhu472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Courier New"/>
              <a:cs typeface="Courier New"/>
            </a:endParaRPr>
          </a:p>
          <a:p>
            <a:pPr marL="735013" lvl="1" indent="-277813">
              <a:spcBef>
                <a:spcPts val="500"/>
              </a:spcBef>
              <a:buClr>
                <a:srgbClr val="FFFFFF"/>
              </a:buClr>
              <a:buFont typeface="Arial" pitchFamily="-110" charset="0"/>
              <a:buChar char="–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cd $HOME</a:t>
            </a:r>
          </a:p>
          <a:p>
            <a:pPr>
              <a:spcBef>
                <a:spcPts val="600"/>
              </a:spcBef>
              <a:buClr>
                <a:srgbClr val="FFFFFF"/>
              </a:buClr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endParaRPr lang="en-US" sz="2200" dirty="0" smtClean="0">
              <a:latin typeface="Arial"/>
              <a:cs typeface="Arial"/>
            </a:endParaRPr>
          </a:p>
          <a:p>
            <a:pPr>
              <a:spcBef>
                <a:spcPts val="600"/>
              </a:spcBef>
              <a:buClr>
                <a:srgbClr val="FFFFFF"/>
              </a:buClr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sz="2200" dirty="0" smtClean="0">
                <a:latin typeface="Arial"/>
                <a:cs typeface="Arial"/>
              </a:rPr>
              <a:t>The </a:t>
            </a:r>
            <a:r>
              <a:rPr lang="en-US" sz="2200" dirty="0">
                <a:latin typeface="Arial"/>
                <a:cs typeface="Arial"/>
              </a:rPr>
              <a:t>tilde character</a:t>
            </a:r>
            <a:r>
              <a:rPr lang="en-US" sz="2200" dirty="0"/>
              <a:t> </a:t>
            </a:r>
            <a:r>
              <a:rPr lang="en-US" sz="2200" dirty="0">
                <a:solidFill>
                  <a:srgbClr val="0D0D0D"/>
                </a:solidFill>
                <a:latin typeface="Courier New"/>
                <a:cs typeface="Courier New"/>
              </a:rPr>
              <a:t>~</a:t>
            </a:r>
            <a:r>
              <a:rPr lang="en-US" sz="2200" dirty="0"/>
              <a:t> </a:t>
            </a:r>
            <a:r>
              <a:rPr lang="en-US" sz="2200" dirty="0">
                <a:latin typeface="Arial"/>
                <a:cs typeface="Arial"/>
              </a:rPr>
              <a:t>will tell the shell to auto-complete the path statement for the </a:t>
            </a:r>
            <a:r>
              <a:rPr lang="en-US" sz="2200" dirty="0">
                <a:latin typeface="Courier New"/>
                <a:cs typeface="Courier New"/>
              </a:rPr>
              <a:t>cd</a:t>
            </a:r>
            <a:r>
              <a:rPr lang="en-US" sz="2200" dirty="0"/>
              <a:t> </a:t>
            </a:r>
            <a:r>
              <a:rPr lang="en-US" sz="2200" dirty="0">
                <a:latin typeface="Arial"/>
                <a:cs typeface="Arial"/>
              </a:rPr>
              <a:t>command</a:t>
            </a:r>
          </a:p>
          <a:p>
            <a:pPr>
              <a:spcBef>
                <a:spcPts val="600"/>
              </a:spcBef>
              <a:buClr>
                <a:srgbClr val="FFFFFF"/>
              </a:buClr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endParaRPr lang="en-US" sz="2200" dirty="0" smtClean="0">
              <a:solidFill>
                <a:srgbClr val="0D0D0D"/>
              </a:solidFill>
              <a:latin typeface="Courier New"/>
              <a:cs typeface="Courier New"/>
            </a:endParaRPr>
          </a:p>
          <a:p>
            <a:pPr>
              <a:spcBef>
                <a:spcPts val="600"/>
              </a:spcBef>
              <a:buClr>
                <a:srgbClr val="FFFFFF"/>
              </a:buClr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sz="2200" dirty="0" smtClean="0">
                <a:solidFill>
                  <a:srgbClr val="0D0D0D"/>
                </a:solidFill>
                <a:latin typeface="Courier New"/>
                <a:cs typeface="Courier New"/>
              </a:rPr>
              <a:t>$HOME </a:t>
            </a:r>
            <a:r>
              <a:rPr lang="en-US" sz="2200" dirty="0" smtClean="0">
                <a:latin typeface="Arial"/>
                <a:cs typeface="Arial"/>
              </a:rPr>
              <a:t>refers </a:t>
            </a:r>
            <a:r>
              <a:rPr lang="en-US" sz="2200" dirty="0">
                <a:latin typeface="Arial"/>
                <a:cs typeface="Arial"/>
              </a:rPr>
              <a:t>to an </a:t>
            </a:r>
            <a:r>
              <a:rPr lang="en-US" sz="2200" i="1" dirty="0">
                <a:latin typeface="Arial"/>
                <a:cs typeface="Arial"/>
              </a:rPr>
              <a:t>environment variable</a:t>
            </a:r>
            <a:r>
              <a:rPr lang="en-US" sz="2200" dirty="0">
                <a:latin typeface="Arial"/>
                <a:cs typeface="Arial"/>
              </a:rPr>
              <a:t> which contains the path for home.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786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List files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286185"/>
            <a:ext cx="8229600" cy="4920795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err="1" smtClean="0">
                <a:latin typeface="Courier New"/>
                <a:cs typeface="Courier New"/>
              </a:rPr>
              <a:t>ls</a:t>
            </a:r>
            <a:r>
              <a:rPr lang="en-US" sz="2200" dirty="0" smtClean="0"/>
              <a:t> command: list files in current directory</a:t>
            </a:r>
          </a:p>
          <a:p>
            <a:endParaRPr lang="en-US" sz="2200" b="1" dirty="0" smtClean="0"/>
          </a:p>
          <a:p>
            <a:r>
              <a:rPr lang="en-US" sz="2400" dirty="0"/>
              <a:t>Syntax: </a:t>
            </a:r>
            <a:r>
              <a:rPr lang="en-US" sz="2400" dirty="0" err="1" smtClean="0">
                <a:latin typeface="Courier New"/>
                <a:cs typeface="Courier New"/>
              </a:rPr>
              <a:t>ls</a:t>
            </a:r>
            <a:r>
              <a:rPr lang="en-US" sz="2400" dirty="0" smtClean="0">
                <a:latin typeface="Courier New"/>
                <a:cs typeface="Courier New"/>
              </a:rPr>
              <a:t> [option] [</a:t>
            </a:r>
            <a:r>
              <a:rPr lang="en-US" sz="2400" dirty="0" err="1" smtClean="0">
                <a:latin typeface="Courier New"/>
                <a:cs typeface="Courier New"/>
              </a:rPr>
              <a:t>filepath</a:t>
            </a:r>
            <a:r>
              <a:rPr lang="en-US" sz="2400" dirty="0" smtClean="0">
                <a:latin typeface="Courier New"/>
                <a:cs typeface="Courier New"/>
              </a:rPr>
              <a:t>] </a:t>
            </a:r>
            <a:endParaRPr lang="en-US" sz="2400" dirty="0">
              <a:latin typeface="Courier New"/>
              <a:cs typeface="Courier New"/>
            </a:endParaRPr>
          </a:p>
          <a:p>
            <a:endParaRPr lang="en-US" sz="2200" b="1" dirty="0" smtClean="0"/>
          </a:p>
          <a:p>
            <a:r>
              <a:rPr lang="en-US" sz="2200" dirty="0" smtClean="0">
                <a:latin typeface="Courier New"/>
                <a:cs typeface="Courier New"/>
              </a:rPr>
              <a:t>-l</a:t>
            </a:r>
            <a:r>
              <a:rPr lang="en-US" sz="2200" dirty="0" smtClean="0"/>
              <a:t>	long listing, includes file date and size</a:t>
            </a:r>
          </a:p>
          <a:p>
            <a:r>
              <a:rPr lang="en-US" sz="2200" dirty="0" smtClean="0">
                <a:latin typeface="Courier New" charset="0"/>
                <a:ea typeface="Courier New" charset="0"/>
                <a:cs typeface="Courier New" charset="0"/>
              </a:rPr>
              <a:t>-a </a:t>
            </a:r>
            <a:r>
              <a:rPr lang="en-US" sz="2200" dirty="0" smtClean="0"/>
              <a:t>displays all files.</a:t>
            </a:r>
          </a:p>
          <a:p>
            <a:r>
              <a:rPr lang="en-US" sz="2200" dirty="0" smtClean="0">
                <a:latin typeface="Courier New"/>
                <a:cs typeface="Courier New"/>
              </a:rPr>
              <a:t>-h</a:t>
            </a:r>
            <a:r>
              <a:rPr lang="en-US" sz="2200" dirty="0" smtClean="0"/>
              <a:t>	show file sizes in human readable terms</a:t>
            </a:r>
          </a:p>
          <a:p>
            <a:r>
              <a:rPr lang="en-US" sz="2200" dirty="0" smtClean="0">
                <a:latin typeface="Courier New"/>
                <a:cs typeface="Courier New"/>
              </a:rPr>
              <a:t>-t</a:t>
            </a:r>
            <a:r>
              <a:rPr lang="en-US" sz="2200" dirty="0" smtClean="0"/>
              <a:t>	show the newest files first</a:t>
            </a:r>
          </a:p>
          <a:p>
            <a:endParaRPr lang="en-US" sz="2200" dirty="0"/>
          </a:p>
          <a:p>
            <a:r>
              <a:rPr lang="en-US" sz="2200" dirty="0" smtClean="0"/>
              <a:t>Example:</a:t>
            </a:r>
          </a:p>
          <a:p>
            <a:pPr marL="457200" lvl="1" indent="0">
              <a:buNone/>
            </a:pPr>
            <a:r>
              <a:rPr lang="en-US" sz="2200" dirty="0" err="1" smtClean="0">
                <a:latin typeface="Courier New"/>
                <a:cs typeface="Courier New"/>
              </a:rPr>
              <a:t>ls</a:t>
            </a:r>
            <a:r>
              <a:rPr lang="en-US" sz="2200" dirty="0" smtClean="0">
                <a:latin typeface="Courier New"/>
                <a:cs typeface="Courier New"/>
              </a:rPr>
              <a:t> -</a:t>
            </a:r>
            <a:r>
              <a:rPr lang="en-US" sz="2200" dirty="0" err="1" smtClean="0">
                <a:latin typeface="Courier New"/>
                <a:cs typeface="Courier New"/>
              </a:rPr>
              <a:t>lht</a:t>
            </a:r>
            <a:endParaRPr lang="en-US" sz="2200" dirty="0" smtClean="0">
              <a:latin typeface="Courier New"/>
              <a:cs typeface="Courier New"/>
            </a:endParaRPr>
          </a:p>
          <a:p>
            <a:pPr marL="457200" lvl="1" indent="0">
              <a:buNone/>
            </a:pPr>
            <a:r>
              <a:rPr lang="en-US" sz="2200" dirty="0" err="1">
                <a:latin typeface="Courier New"/>
                <a:cs typeface="Courier New"/>
              </a:rPr>
              <a:t>l</a:t>
            </a:r>
            <a:r>
              <a:rPr lang="en-US" sz="2200" dirty="0" err="1" smtClean="0">
                <a:latin typeface="Courier New"/>
                <a:cs typeface="Courier New"/>
              </a:rPr>
              <a:t>s</a:t>
            </a:r>
            <a:r>
              <a:rPr lang="en-US" sz="2200" dirty="0" smtClean="0">
                <a:latin typeface="Courier New"/>
                <a:cs typeface="Courier New"/>
              </a:rPr>
              <a:t> -la  /home/zhu472/work </a:t>
            </a:r>
            <a:endParaRPr lang="en-US" sz="2200" dirty="0">
              <a:latin typeface="Courier New"/>
              <a:cs typeface="Courier New"/>
            </a:endParaRPr>
          </a:p>
          <a:p>
            <a:endParaRPr lang="en-US" sz="2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402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Copy a file or directory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1193343"/>
            <a:ext cx="8229600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err="1">
                <a:latin typeface="Courier New"/>
                <a:cs typeface="Courier New"/>
              </a:rPr>
              <a:t>cp</a:t>
            </a:r>
            <a:r>
              <a:rPr lang="en-US" sz="2200" dirty="0"/>
              <a:t> (</a:t>
            </a:r>
            <a:r>
              <a:rPr lang="en-US" sz="2200" i="1" u="sng" dirty="0"/>
              <a:t>c</a:t>
            </a:r>
            <a:r>
              <a:rPr lang="en-US" sz="2200" dirty="0"/>
              <a:t>o</a:t>
            </a:r>
            <a:r>
              <a:rPr lang="en-US" sz="2200" i="1" u="sng" dirty="0"/>
              <a:t>p</a:t>
            </a:r>
            <a:r>
              <a:rPr lang="en-US" sz="2200" dirty="0"/>
              <a:t>y) command: is used to copy a file. When using this command you have to provide both source file and destination file.</a:t>
            </a:r>
          </a:p>
          <a:p>
            <a:endParaRPr lang="en-US" sz="2200" dirty="0" smtClean="0"/>
          </a:p>
          <a:p>
            <a:r>
              <a:rPr lang="en-US" sz="2200" dirty="0" smtClean="0"/>
              <a:t>Syntax: </a:t>
            </a:r>
            <a:r>
              <a:rPr lang="en-US" sz="2200" dirty="0" err="1" smtClean="0">
                <a:latin typeface="Courier New"/>
                <a:cs typeface="Courier New"/>
              </a:rPr>
              <a:t>cp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>
                <a:latin typeface="Courier New"/>
                <a:cs typeface="Courier New"/>
              </a:rPr>
              <a:t>SOURCE </a:t>
            </a:r>
            <a:r>
              <a:rPr lang="en-US" sz="2200" dirty="0" smtClean="0">
                <a:latin typeface="Courier New"/>
                <a:cs typeface="Courier New"/>
              </a:rPr>
              <a:t>DESTINATION</a:t>
            </a:r>
          </a:p>
          <a:p>
            <a:endParaRPr lang="en-US" sz="2200" dirty="0">
              <a:latin typeface="Courier New"/>
              <a:cs typeface="Courier New"/>
            </a:endParaRPr>
          </a:p>
          <a:p>
            <a:r>
              <a:rPr lang="en-US" sz="2200" dirty="0" smtClean="0"/>
              <a:t>When </a:t>
            </a:r>
            <a:r>
              <a:rPr lang="en-US" sz="2200" dirty="0"/>
              <a:t>copying directories make sure to use the option </a:t>
            </a:r>
            <a:r>
              <a:rPr lang="en-US" sz="2200" dirty="0" smtClean="0"/>
              <a:t>-</a:t>
            </a:r>
            <a:r>
              <a:rPr lang="en-US" sz="2200" dirty="0"/>
              <a:t>R , -r , or --recursive  to copy directories recursively, what </a:t>
            </a:r>
            <a:r>
              <a:rPr lang="en-US" sz="2200" dirty="0" smtClean="0"/>
              <a:t>this means </a:t>
            </a:r>
            <a:r>
              <a:rPr lang="en-US" sz="2200" dirty="0"/>
              <a:t>is that every file and subdirectories inside that directory will be copied.</a:t>
            </a:r>
          </a:p>
          <a:p>
            <a:endParaRPr lang="en-US" sz="2200" dirty="0" smtClean="0"/>
          </a:p>
          <a:p>
            <a:r>
              <a:rPr lang="en-US" sz="2200" dirty="0" smtClean="0"/>
              <a:t>Syntax</a:t>
            </a:r>
            <a:r>
              <a:rPr lang="en-US" sz="2200" dirty="0"/>
              <a:t>: </a:t>
            </a:r>
            <a:r>
              <a:rPr lang="en-US" sz="2200" dirty="0" err="1">
                <a:latin typeface="Courier New"/>
                <a:cs typeface="Courier New"/>
              </a:rPr>
              <a:t>cp</a:t>
            </a:r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Courier New"/>
                <a:cs typeface="Courier New"/>
              </a:rPr>
              <a:t>–R SOURCE </a:t>
            </a:r>
            <a:r>
              <a:rPr lang="en-US" sz="2200" dirty="0">
                <a:latin typeface="Courier New"/>
                <a:cs typeface="Courier New"/>
              </a:rPr>
              <a:t>DESTINATION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4402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move a file or directory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1193343"/>
            <a:ext cx="8229600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latin typeface="Courier New"/>
                <a:cs typeface="Courier New"/>
              </a:rPr>
              <a:t>mv</a:t>
            </a:r>
            <a:r>
              <a:rPr lang="en-US" sz="2400" dirty="0"/>
              <a:t> (</a:t>
            </a:r>
            <a:r>
              <a:rPr lang="en-US" sz="2400" i="1" u="sng" dirty="0"/>
              <a:t>m</a:t>
            </a:r>
            <a:r>
              <a:rPr lang="en-US" sz="2400" dirty="0"/>
              <a:t>o</a:t>
            </a:r>
            <a:r>
              <a:rPr lang="en-US" sz="2400" i="1" u="sng" dirty="0"/>
              <a:t>v</a:t>
            </a:r>
            <a:r>
              <a:rPr lang="en-US" sz="2400" dirty="0"/>
              <a:t>e) command: is used to move a file or a directory. Again, like the </a:t>
            </a:r>
            <a:r>
              <a:rPr lang="en-US" sz="2400" dirty="0" err="1">
                <a:latin typeface="Courier New" charset="0"/>
                <a:ea typeface="Courier New" charset="0"/>
                <a:cs typeface="Courier New" charset="0"/>
              </a:rPr>
              <a:t>cp</a:t>
            </a:r>
            <a:r>
              <a:rPr lang="en-US" sz="2400" dirty="0"/>
              <a:t> command you need to provide both source file and destination file.</a:t>
            </a:r>
          </a:p>
          <a:p>
            <a:endParaRPr lang="en-US" sz="2400" dirty="0" smtClean="0"/>
          </a:p>
          <a:p>
            <a:r>
              <a:rPr lang="en-US" sz="2400" dirty="0" smtClean="0"/>
              <a:t>Syntax: </a:t>
            </a:r>
            <a:r>
              <a:rPr lang="en-US" sz="2400" dirty="0" smtClean="0">
                <a:latin typeface="Courier New"/>
                <a:cs typeface="Courier New"/>
              </a:rPr>
              <a:t>mv </a:t>
            </a:r>
            <a:r>
              <a:rPr lang="en-US" sz="2400" dirty="0">
                <a:latin typeface="Courier New"/>
                <a:cs typeface="Courier New"/>
              </a:rPr>
              <a:t>SOURCE DESTINATION</a:t>
            </a:r>
            <a:r>
              <a:rPr lang="en-US" sz="2400" dirty="0" smtClean="0"/>
              <a:t> </a:t>
            </a:r>
            <a:endParaRPr lang="en-US" sz="2200" dirty="0">
              <a:latin typeface="Courier New"/>
              <a:cs typeface="Courier New"/>
            </a:endParaRPr>
          </a:p>
          <a:p>
            <a:endParaRPr lang="en-US" sz="2400" b="1" dirty="0" smtClean="0">
              <a:latin typeface="Courier New"/>
              <a:cs typeface="Courier New"/>
            </a:endParaRPr>
          </a:p>
          <a:p>
            <a:r>
              <a:rPr lang="en-US" sz="2400" b="1" dirty="0" smtClean="0">
                <a:latin typeface="Courier New"/>
                <a:cs typeface="Courier New"/>
              </a:rPr>
              <a:t>mv</a:t>
            </a:r>
            <a:r>
              <a:rPr lang="en-US" sz="2400" dirty="0" smtClean="0"/>
              <a:t> </a:t>
            </a:r>
            <a:r>
              <a:rPr lang="en-US" sz="2400" dirty="0"/>
              <a:t>can also be used to rename files and directories</a:t>
            </a:r>
            <a:endParaRPr lang="en-US" sz="2200" dirty="0" smtClean="0"/>
          </a:p>
          <a:p>
            <a:endParaRPr lang="en-US" sz="2200" dirty="0" smtClean="0"/>
          </a:p>
          <a:p>
            <a:r>
              <a:rPr lang="en-US" sz="2200" dirty="0" smtClean="0"/>
              <a:t>Syntax</a:t>
            </a:r>
            <a:r>
              <a:rPr lang="en-US" sz="2200" dirty="0"/>
              <a:t>: </a:t>
            </a:r>
            <a:r>
              <a:rPr lang="en-US" sz="2400" dirty="0">
                <a:latin typeface="Courier New"/>
                <a:cs typeface="Courier New"/>
              </a:rPr>
              <a:t>mv OLDNAME NEWNAME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6840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Edit and read files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905987"/>
            <a:ext cx="8229600" cy="5528132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90000"/>
              </a:lnSpc>
              <a:spcBef>
                <a:spcPts val="600"/>
              </a:spcBef>
              <a:buSzPct val="100000"/>
              <a:buFont typeface="Arial"/>
              <a:buChar char="•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</a:pPr>
            <a:r>
              <a:rPr lang="en-US" sz="2900" b="1" dirty="0" err="1" smtClean="0">
                <a:latin typeface="Courier New"/>
                <a:cs typeface="Courier New"/>
              </a:rPr>
              <a:t>emacs</a:t>
            </a:r>
            <a:r>
              <a:rPr lang="en-US" sz="2900" dirty="0" smtClean="0"/>
              <a:t> </a:t>
            </a:r>
            <a:r>
              <a:rPr lang="en-US" sz="2900" dirty="0"/>
              <a:t>vs. </a:t>
            </a:r>
            <a:r>
              <a:rPr lang="en-US" sz="2900" b="1" dirty="0" smtClean="0">
                <a:latin typeface="Courier New"/>
                <a:cs typeface="Courier New"/>
              </a:rPr>
              <a:t>vi/vim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buSzPct val="100000"/>
              <a:buFont typeface="Lucida Grande"/>
              <a:buChar char="-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</a:pPr>
            <a:r>
              <a:rPr lang="en-US" sz="2900" dirty="0" smtClean="0"/>
              <a:t>Among </a:t>
            </a:r>
            <a:r>
              <a:rPr lang="en-US" sz="2900" dirty="0"/>
              <a:t>the largest ‘nerd battle’ in history known as the “Editor War</a:t>
            </a:r>
            <a:r>
              <a:rPr lang="en-US" sz="2900" dirty="0" smtClean="0"/>
              <a:t>”.  </a:t>
            </a:r>
            <a:endParaRPr lang="en-US" sz="2900" dirty="0"/>
          </a:p>
          <a:p>
            <a:pPr lvl="1">
              <a:lnSpc>
                <a:spcPct val="90000"/>
              </a:lnSpc>
              <a:spcBef>
                <a:spcPts val="600"/>
              </a:spcBef>
              <a:buSzPct val="100000"/>
              <a:buFont typeface="Lucida Grande"/>
              <a:buChar char="-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</a:pPr>
            <a:r>
              <a:rPr lang="en-US" sz="2900" dirty="0" err="1" smtClean="0">
                <a:latin typeface="Courier New"/>
                <a:cs typeface="Courier New"/>
              </a:rPr>
              <a:t>emacs</a:t>
            </a:r>
            <a:r>
              <a:rPr lang="en-US" sz="2900" dirty="0" smtClean="0"/>
              <a:t> </a:t>
            </a:r>
            <a:r>
              <a:rPr lang="en-US" sz="2900" dirty="0"/>
              <a:t>relies heavily on key-chords (multiple key strokes), while </a:t>
            </a:r>
            <a:r>
              <a:rPr lang="en-US" sz="2900" dirty="0" smtClean="0">
                <a:latin typeface="Courier New"/>
                <a:cs typeface="Courier New"/>
              </a:rPr>
              <a:t>vim</a:t>
            </a:r>
            <a:r>
              <a:rPr lang="en-US" sz="2900" dirty="0" smtClean="0"/>
              <a:t> </a:t>
            </a:r>
            <a:r>
              <a:rPr lang="en-US" sz="2900" dirty="0"/>
              <a:t>is mode based.  (editor mode vs. command mode</a:t>
            </a:r>
            <a:r>
              <a:rPr lang="en-US" sz="2900" dirty="0" smtClean="0"/>
              <a:t>)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buSzPct val="100000"/>
              <a:buFont typeface="Lucida Grande"/>
              <a:buChar char="-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</a:pPr>
            <a:r>
              <a:rPr lang="en-US" sz="2900" dirty="0" smtClean="0">
                <a:latin typeface="Courier New"/>
                <a:cs typeface="Courier New"/>
              </a:rPr>
              <a:t>vim</a:t>
            </a:r>
            <a:r>
              <a:rPr lang="en-US" sz="2900" dirty="0" smtClean="0"/>
              <a:t> </a:t>
            </a:r>
            <a:r>
              <a:rPr lang="en-US" sz="2900" dirty="0"/>
              <a:t>users tend to enter and exit the editor repeatedly, and use the Linux shell for complex tasks, whereas </a:t>
            </a:r>
            <a:r>
              <a:rPr lang="en-US" sz="2900" dirty="0" err="1">
                <a:latin typeface="Courier New"/>
                <a:cs typeface="Courier New"/>
              </a:rPr>
              <a:t>emacs</a:t>
            </a:r>
            <a:r>
              <a:rPr lang="en-US" sz="2900" dirty="0" smtClean="0"/>
              <a:t> </a:t>
            </a:r>
            <a:r>
              <a:rPr lang="en-US" sz="2900" dirty="0"/>
              <a:t>users usually remain within the editor and use </a:t>
            </a:r>
            <a:r>
              <a:rPr lang="en-US" sz="2900" dirty="0" err="1">
                <a:latin typeface="Courier New"/>
                <a:cs typeface="Courier New"/>
              </a:rPr>
              <a:t>emacs</a:t>
            </a:r>
            <a:r>
              <a:rPr lang="en-US" sz="2900" dirty="0" smtClean="0"/>
              <a:t> </a:t>
            </a:r>
            <a:r>
              <a:rPr lang="en-US" sz="2900" dirty="0"/>
              <a:t>itself for complex tasks</a:t>
            </a:r>
          </a:p>
          <a:p>
            <a:pPr>
              <a:lnSpc>
                <a:spcPct val="90000"/>
              </a:lnSpc>
              <a:spcBef>
                <a:spcPts val="500"/>
              </a:spcBef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</a:pPr>
            <a:endParaRPr lang="en-US" sz="2900" dirty="0"/>
          </a:p>
          <a:p>
            <a:pPr marL="342900" indent="-342900">
              <a:buFont typeface="Arial"/>
              <a:buChar char="•"/>
            </a:pPr>
            <a:r>
              <a:rPr lang="en-US" sz="2900" dirty="0">
                <a:latin typeface="Courier New"/>
                <a:cs typeface="Courier New"/>
              </a:rPr>
              <a:t>vi/vim </a:t>
            </a:r>
            <a:r>
              <a:rPr lang="en-US" sz="2900" dirty="0"/>
              <a:t>command cheat sheet </a:t>
            </a:r>
            <a:endParaRPr lang="en-US" sz="2900" dirty="0" smtClean="0"/>
          </a:p>
          <a:p>
            <a:pPr marL="457200" lvl="1" indent="0">
              <a:buNone/>
            </a:pPr>
            <a:r>
              <a:rPr lang="en-US" sz="2900" dirty="0" smtClean="0">
                <a:hlinkClick r:id="rId2"/>
              </a:rPr>
              <a:t>http://www.viemu.com/vi-vim-cheat-sheet.gif  </a:t>
            </a:r>
            <a:endParaRPr lang="en-US" sz="2900" dirty="0" smtClean="0"/>
          </a:p>
          <a:p>
            <a:pPr marL="457200" lvl="1" indent="0">
              <a:buNone/>
            </a:pPr>
            <a:r>
              <a:rPr lang="en-US" sz="2900" dirty="0" smtClean="0">
                <a:hlinkClick r:id="rId3"/>
              </a:rPr>
              <a:t>http</a:t>
            </a:r>
            <a:r>
              <a:rPr lang="en-US" sz="2900" dirty="0">
                <a:hlinkClick r:id="rId3"/>
              </a:rPr>
              <a:t>://www.cse.scu.edu/~yfang/coen11/vi-CheatSheet.pdf</a:t>
            </a:r>
            <a:r>
              <a:rPr lang="en-US" sz="2900" dirty="0"/>
              <a:t>  </a:t>
            </a:r>
            <a:endParaRPr lang="en-US" sz="2900" dirty="0" smtClean="0"/>
          </a:p>
          <a:p>
            <a:pPr marL="342900" indent="-342900">
              <a:buFont typeface="Arial"/>
              <a:buChar char="•"/>
            </a:pPr>
            <a:endParaRPr lang="en-US" sz="2900" dirty="0" smtClean="0">
              <a:latin typeface="Courier New"/>
              <a:cs typeface="Courier New"/>
            </a:endParaRPr>
          </a:p>
          <a:p>
            <a:pPr marL="342900" indent="-342900">
              <a:buFont typeface="Arial"/>
              <a:buChar char="•"/>
            </a:pPr>
            <a:r>
              <a:rPr lang="en-US" sz="2900" dirty="0" err="1" smtClean="0">
                <a:latin typeface="Courier New"/>
                <a:cs typeface="Courier New"/>
              </a:rPr>
              <a:t>emacs</a:t>
            </a:r>
            <a:r>
              <a:rPr lang="en-US" sz="2900" dirty="0" smtClean="0"/>
              <a:t> </a:t>
            </a:r>
            <a:r>
              <a:rPr lang="en-US" sz="2900" dirty="0"/>
              <a:t>command cheat sheet </a:t>
            </a:r>
            <a:endParaRPr lang="en-US" sz="2900" dirty="0" smtClean="0"/>
          </a:p>
          <a:p>
            <a:pPr marL="457200" lvl="1" indent="0">
              <a:buNone/>
            </a:pPr>
            <a:r>
              <a:rPr lang="en-US" sz="2900" dirty="0" smtClean="0">
                <a:hlinkClick r:id="rId4"/>
              </a:rPr>
              <a:t>http</a:t>
            </a:r>
            <a:r>
              <a:rPr lang="en-US" sz="2900" dirty="0">
                <a:hlinkClick r:id="rId4"/>
              </a:rPr>
              <a:t>://www.ic.unicamp.br/~helio/disciplinas/MC102</a:t>
            </a:r>
            <a:r>
              <a:rPr lang="en-US" sz="2900" dirty="0" smtClean="0">
                <a:hlinkClick r:id="rId4"/>
              </a:rPr>
              <a:t>/</a:t>
            </a:r>
            <a:r>
              <a:rPr lang="en-US" sz="2900" dirty="0" err="1" smtClean="0">
                <a:hlinkClick r:id="rId4"/>
              </a:rPr>
              <a:t>Emacs_Reference_Card.pdf</a:t>
            </a:r>
            <a:r>
              <a:rPr lang="en-US" sz="2900" dirty="0" smtClean="0">
                <a:hlinkClick r:id="rId4"/>
              </a:rPr>
              <a:t> </a:t>
            </a:r>
            <a:endParaRPr lang="en-US" sz="2900" dirty="0" smtClean="0"/>
          </a:p>
        </p:txBody>
      </p:sp>
    </p:spTree>
    <p:extLst>
      <p:ext uri="{BB962C8B-B14F-4D97-AF65-F5344CB8AC3E}">
        <p14:creationId xmlns:p14="http://schemas.microsoft.com/office/powerpoint/2010/main" val="1089848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Edit and read files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1093460"/>
            <a:ext cx="8229600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en-US" sz="2200" b="1" dirty="0">
                <a:latin typeface="Courier New"/>
                <a:cs typeface="Courier New"/>
              </a:rPr>
              <a:t>c</a:t>
            </a:r>
            <a:r>
              <a:rPr lang="en-US" sz="2200" b="1" dirty="0" smtClean="0">
                <a:latin typeface="Courier New"/>
                <a:cs typeface="Courier New"/>
              </a:rPr>
              <a:t>at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/>
              <a:t>		</a:t>
            </a:r>
          </a:p>
          <a:p>
            <a:pPr lvl="1">
              <a:buFont typeface="Lucida Grande"/>
              <a:buChar char="-"/>
            </a:pPr>
            <a:r>
              <a:rPr lang="en-US" sz="2200" dirty="0"/>
              <a:t>Simplest form of displaying contents. It catalogs the entire contents of the file on the screen. In case of large files, entire file will scroll on the screen without pausing</a:t>
            </a:r>
          </a:p>
          <a:p>
            <a:pPr>
              <a:lnSpc>
                <a:spcPct val="90000"/>
              </a:lnSpc>
              <a:spcBef>
                <a:spcPts val="500"/>
              </a:spcBef>
              <a:buSzPct val="45000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</a:pPr>
            <a:endParaRPr lang="en-US" sz="2200" b="1" dirty="0" smtClean="0">
              <a:latin typeface="Courier New"/>
              <a:cs typeface="Courier New"/>
            </a:endParaRPr>
          </a:p>
          <a:p>
            <a:pPr marL="342900" indent="-34290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</a:pPr>
            <a:r>
              <a:rPr lang="en-US" sz="2200" b="1" dirty="0">
                <a:latin typeface="Courier New"/>
                <a:cs typeface="Courier New"/>
              </a:rPr>
              <a:t>l</a:t>
            </a:r>
            <a:r>
              <a:rPr lang="en-US" sz="2200" b="1" dirty="0" smtClean="0">
                <a:latin typeface="Courier New"/>
                <a:cs typeface="Courier New"/>
              </a:rPr>
              <a:t>ess</a:t>
            </a:r>
            <a:endParaRPr lang="en-US" sz="2200" dirty="0" smtClean="0">
              <a:latin typeface="Courier New"/>
              <a:cs typeface="Courier New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  <a:buSzPct val="100000"/>
              <a:buFont typeface="Lucida Grande"/>
              <a:buChar char="-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</a:pPr>
            <a:r>
              <a:rPr lang="en-US" sz="2200" dirty="0" smtClean="0"/>
              <a:t>If </a:t>
            </a:r>
            <a:r>
              <a:rPr lang="en-US" sz="2200" dirty="0"/>
              <a:t>you only need to read a file (not edit it), programs like less give you “read only” access and a simplified </a:t>
            </a:r>
            <a:r>
              <a:rPr lang="en-US" sz="2200" dirty="0" smtClean="0"/>
              <a:t>interface</a:t>
            </a:r>
          </a:p>
          <a:p>
            <a:pPr lvl="1">
              <a:lnSpc>
                <a:spcPct val="90000"/>
              </a:lnSpc>
              <a:spcBef>
                <a:spcPts val="500"/>
              </a:spcBef>
              <a:buSzPct val="100000"/>
              <a:buFont typeface="Lucida Grande"/>
              <a:buChar char="-"/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</a:pPr>
            <a:r>
              <a:rPr lang="en-US" sz="2200" dirty="0"/>
              <a:t>Displays file contents on the screen with line scrolling (to scroll you can use ‘arrow’ keys, ‘</a:t>
            </a:r>
            <a:r>
              <a:rPr lang="en-US" sz="2200" dirty="0" err="1"/>
              <a:t>PgUp</a:t>
            </a:r>
            <a:r>
              <a:rPr lang="en-US" sz="2200" dirty="0"/>
              <a:t>/</a:t>
            </a:r>
            <a:r>
              <a:rPr lang="en-US" sz="2200" dirty="0" err="1"/>
              <a:t>PgDn</a:t>
            </a:r>
            <a:r>
              <a:rPr lang="en-US" sz="2200" dirty="0"/>
              <a:t>’ keys, ‘space bar’ or ‘Enter’ key). </a:t>
            </a:r>
            <a:r>
              <a:rPr lang="en-US" sz="2200" b="1" dirty="0"/>
              <a:t>When you are done press ‘q’ to exit</a:t>
            </a:r>
            <a:r>
              <a:rPr lang="en-US" sz="2200" b="1" dirty="0" smtClean="0"/>
              <a:t>.</a:t>
            </a:r>
            <a:endParaRPr lang="en-US" sz="2200" dirty="0" smtClean="0"/>
          </a:p>
          <a:p>
            <a:pPr>
              <a:lnSpc>
                <a:spcPct val="90000"/>
              </a:lnSpc>
              <a:spcBef>
                <a:spcPts val="500"/>
              </a:spcBef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</a:pPr>
            <a:endParaRPr lang="en-US" sz="2000" dirty="0"/>
          </a:p>
          <a:p>
            <a:pPr>
              <a:lnSpc>
                <a:spcPct val="90000"/>
              </a:lnSpc>
              <a:spcBef>
                <a:spcPts val="500"/>
              </a:spcBef>
              <a:tabLst>
                <a:tab pos="0" algn="l"/>
                <a:tab pos="112713" algn="l"/>
                <a:tab pos="569913" algn="l"/>
                <a:tab pos="1027113" algn="l"/>
                <a:tab pos="1484313" algn="l"/>
                <a:tab pos="1941513" algn="l"/>
                <a:tab pos="2398713" algn="l"/>
                <a:tab pos="2855913" algn="l"/>
                <a:tab pos="3313113" algn="l"/>
                <a:tab pos="3770313" algn="l"/>
                <a:tab pos="4227513" algn="l"/>
                <a:tab pos="4684713" algn="l"/>
                <a:tab pos="5141913" algn="l"/>
                <a:tab pos="5599113" algn="l"/>
                <a:tab pos="6056313" algn="l"/>
                <a:tab pos="6513513" algn="l"/>
                <a:tab pos="6970713" algn="l"/>
                <a:tab pos="7427913" algn="l"/>
                <a:tab pos="7885113" algn="l"/>
                <a:tab pos="8342313" algn="l"/>
                <a:tab pos="8799513" algn="l"/>
              </a:tabLst>
            </a:pPr>
            <a:r>
              <a:rPr lang="en-US" sz="2000" dirty="0" smtClean="0"/>
              <a:t>                                            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8083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5977" y="0"/>
            <a:ext cx="6852855" cy="4604262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 idx="4294967295"/>
          </p:nvPr>
        </p:nvSpPr>
        <p:spPr>
          <a:xfrm>
            <a:off x="1081841" y="3322672"/>
            <a:ext cx="5705039" cy="2204560"/>
          </a:xfrm>
        </p:spPr>
        <p:txBody>
          <a:bodyPr/>
          <a:lstStyle/>
          <a:p>
            <a:r>
              <a:rPr lang="en-US" smtClean="0"/>
              <a:t>Section </a:t>
            </a:r>
            <a:br>
              <a:rPr lang="en-US" smtClean="0"/>
            </a:br>
            <a:r>
              <a:rPr lang="en-US" smtClean="0"/>
              <a:t>Title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-1" y="3637463"/>
            <a:ext cx="6786882" cy="2044341"/>
            <a:chOff x="-1" y="4170863"/>
            <a:chExt cx="6786882" cy="2044341"/>
          </a:xfrm>
        </p:grpSpPr>
        <p:pic>
          <p:nvPicPr>
            <p:cNvPr id="18" name="Picture 17" descr="Lines_blk.2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0743"/>
            <a:stretch/>
          </p:blipFill>
          <p:spPr>
            <a:xfrm>
              <a:off x="-1" y="4170864"/>
              <a:ext cx="6786881" cy="1985612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0" y="4170863"/>
              <a:ext cx="6786881" cy="2044341"/>
            </a:xfrm>
            <a:prstGeom prst="rect">
              <a:avLst/>
            </a:prstGeom>
            <a:solidFill>
              <a:srgbClr val="3C2407">
                <a:alpha val="7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Rectangle 19"/>
          <p:cNvSpPr/>
          <p:nvPr/>
        </p:nvSpPr>
        <p:spPr>
          <a:xfrm>
            <a:off x="0" y="5468437"/>
            <a:ext cx="6786881" cy="1389563"/>
          </a:xfrm>
          <a:prstGeom prst="rect">
            <a:avLst/>
          </a:prstGeom>
          <a:solidFill>
            <a:srgbClr val="D19B2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796576" y="4303767"/>
            <a:ext cx="6111373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dirty="0">
              <a:solidFill>
                <a:schemeClr val="bg1"/>
              </a:solidFill>
              <a:latin typeface="Impact"/>
              <a:cs typeface="Impact"/>
            </a:endParaRPr>
          </a:p>
        </p:txBody>
      </p:sp>
      <p:sp>
        <p:nvSpPr>
          <p:cNvPr id="23" name="Title 3"/>
          <p:cNvSpPr txBox="1">
            <a:spLocks/>
          </p:cNvSpPr>
          <p:nvPr/>
        </p:nvSpPr>
        <p:spPr>
          <a:xfrm>
            <a:off x="472521" y="3222788"/>
            <a:ext cx="6314360" cy="3355183"/>
          </a:xfrm>
          <a:prstGeom prst="rect">
            <a:avLst/>
          </a:prstGeom>
        </p:spPr>
        <p:txBody>
          <a:bodyPr tIns="0" bIns="0" anchor="t"/>
          <a:lstStyle>
            <a:lvl1pPr algn="l" defTabSz="457200" rtl="0" eaLnBrk="1" latinLnBrk="0" hangingPunct="1">
              <a:lnSpc>
                <a:spcPts val="9250"/>
              </a:lnSpc>
              <a:spcBef>
                <a:spcPct val="0"/>
              </a:spcBef>
              <a:buNone/>
              <a:defRPr sz="6600" kern="1200" cap="all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r>
              <a:rPr lang="en-US" sz="4400" dirty="0" smtClean="0"/>
              <a:t>Intro to </a:t>
            </a:r>
          </a:p>
          <a:p>
            <a:r>
              <a:rPr lang="en-US" sz="4400" dirty="0" err="1" smtClean="0"/>
              <a:t>SUpercomputing</a:t>
            </a:r>
            <a:endParaRPr lang="en-US" sz="4400" dirty="0"/>
          </a:p>
        </p:txBody>
      </p:sp>
      <p:sp>
        <p:nvSpPr>
          <p:cNvPr id="26" name="Text Placeholder 2"/>
          <p:cNvSpPr txBox="1">
            <a:spLocks/>
          </p:cNvSpPr>
          <p:nvPr/>
        </p:nvSpPr>
        <p:spPr>
          <a:xfrm>
            <a:off x="1081841" y="5471099"/>
            <a:ext cx="5705038" cy="8500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sz="2800" b="1" kern="1200" cap="all" baseline="0">
                <a:solidFill>
                  <a:schemeClr val="bg1"/>
                </a:solidFill>
                <a:latin typeface="Impact"/>
                <a:ea typeface="+mn-ea"/>
                <a:cs typeface="Impac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Lucida Grande"/>
              <a:buNone/>
              <a:defRPr sz="18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2572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 xmlns:p14="http://schemas.microsoft.com/office/powerpoint/2010/main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Edit and read files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199" y="1093460"/>
            <a:ext cx="8390681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b="1" dirty="0" smtClean="0">
              <a:latin typeface="Courier New"/>
              <a:cs typeface="Courier New"/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1" dirty="0" smtClean="0">
                <a:latin typeface="Courier New"/>
                <a:cs typeface="Courier New"/>
              </a:rPr>
              <a:t>head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>
                <a:solidFill>
                  <a:srgbClr val="000000"/>
                </a:solidFill>
                <a:latin typeface="Courier New"/>
                <a:cs typeface="Courier New"/>
              </a:rPr>
              <a:t>FILENAME</a:t>
            </a:r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/>
              <a:t>		</a:t>
            </a:r>
          </a:p>
          <a:p>
            <a:pPr lvl="1">
              <a:buFont typeface="Lucida Grande"/>
              <a:buChar char="-"/>
            </a:pPr>
            <a:r>
              <a:rPr lang="en-US" sz="2200" dirty="0" smtClean="0"/>
              <a:t>Displays </a:t>
            </a:r>
            <a:r>
              <a:rPr lang="en-US" sz="2200" dirty="0"/>
              <a:t>only the starting lines of a file. The default is </a:t>
            </a:r>
            <a:r>
              <a:rPr lang="en-US" sz="2200" i="1" dirty="0"/>
              <a:t>first </a:t>
            </a:r>
            <a:r>
              <a:rPr lang="en-US" sz="2200" i="1" dirty="0" smtClean="0"/>
              <a:t>10 </a:t>
            </a:r>
            <a:r>
              <a:rPr lang="en-US" sz="2200" dirty="0"/>
              <a:t>lines. But, any number of lines can be displayed using </a:t>
            </a:r>
            <a:r>
              <a:rPr lang="en-US" sz="2200" dirty="0">
                <a:latin typeface="Courier New"/>
                <a:cs typeface="Courier New"/>
              </a:rPr>
              <a:t>–n </a:t>
            </a:r>
            <a:r>
              <a:rPr lang="en-US" sz="2200" dirty="0"/>
              <a:t>option (followed by required number of lines).</a:t>
            </a:r>
          </a:p>
          <a:p>
            <a:endParaRPr lang="en-US" sz="2200" dirty="0"/>
          </a:p>
          <a:p>
            <a:pPr marL="342900" indent="-342900">
              <a:buFont typeface="Arial"/>
              <a:buChar char="•"/>
            </a:pPr>
            <a:r>
              <a:rPr lang="en-US" sz="2200" b="1" dirty="0">
                <a:latin typeface="Courier New"/>
                <a:cs typeface="Courier New"/>
              </a:rPr>
              <a:t>tail</a:t>
            </a:r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>
                <a:solidFill>
                  <a:srgbClr val="000000"/>
                </a:solidFill>
                <a:latin typeface="Courier New"/>
                <a:cs typeface="Courier New"/>
              </a:rPr>
              <a:t>FILENAME</a:t>
            </a:r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/>
              <a:t>		</a:t>
            </a:r>
            <a:endParaRPr lang="en-US" sz="2200" dirty="0" smtClean="0"/>
          </a:p>
          <a:p>
            <a:pPr lvl="1">
              <a:buFont typeface="Lucida Grande"/>
              <a:buChar char="-"/>
            </a:pPr>
            <a:r>
              <a:rPr lang="en-US" sz="2200" dirty="0" smtClean="0"/>
              <a:t>Similar </a:t>
            </a:r>
            <a:r>
              <a:rPr lang="en-US" sz="2200" dirty="0"/>
              <a:t>to head, but displays the last 10 lines. Again </a:t>
            </a:r>
            <a:r>
              <a:rPr lang="en-US" sz="2200" dirty="0">
                <a:latin typeface="Courier New"/>
                <a:cs typeface="Courier New"/>
              </a:rPr>
              <a:t>–</a:t>
            </a:r>
            <a:r>
              <a:rPr lang="en-US" sz="2200" dirty="0" smtClean="0">
                <a:latin typeface="Courier New"/>
                <a:cs typeface="Courier New"/>
              </a:rPr>
              <a:t>n </a:t>
            </a:r>
            <a:r>
              <a:rPr lang="en-US" sz="2200" dirty="0" smtClean="0"/>
              <a:t>option </a:t>
            </a:r>
            <a:r>
              <a:rPr lang="en-US" sz="2200" dirty="0"/>
              <a:t>can be used to change this</a:t>
            </a:r>
            <a:r>
              <a:rPr lang="en-US" sz="2200" dirty="0" smtClean="0"/>
              <a:t>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802181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Remove files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199" y="919497"/>
            <a:ext cx="8390681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err="1">
                <a:latin typeface="Courier New"/>
                <a:cs typeface="Courier New"/>
              </a:rPr>
              <a:t>rmdir</a:t>
            </a:r>
            <a:r>
              <a:rPr lang="en-US" sz="2000" dirty="0"/>
              <a:t> (</a:t>
            </a:r>
            <a:r>
              <a:rPr lang="en-US" sz="2000" i="1" u="sng" dirty="0"/>
              <a:t>r</a:t>
            </a:r>
            <a:r>
              <a:rPr lang="en-US" sz="2000" dirty="0"/>
              <a:t>e</a:t>
            </a:r>
            <a:r>
              <a:rPr lang="en-US" sz="2000" i="1" u="sng" dirty="0"/>
              <a:t>m</a:t>
            </a:r>
            <a:r>
              <a:rPr lang="en-US" sz="2000" dirty="0"/>
              <a:t>ove </a:t>
            </a:r>
            <a:r>
              <a:rPr lang="en-US" sz="2000" i="1" u="sng" dirty="0"/>
              <a:t>dir</a:t>
            </a:r>
            <a:r>
              <a:rPr lang="en-US" sz="2000" dirty="0"/>
              <a:t>ectory) command: is used to delete directories from the system.</a:t>
            </a:r>
          </a:p>
          <a:p>
            <a:r>
              <a:rPr lang="en-US" sz="2000" dirty="0"/>
              <a:t>    </a:t>
            </a:r>
          </a:p>
          <a:p>
            <a:r>
              <a:rPr lang="en-US" sz="2000" dirty="0"/>
              <a:t>     Syntax:</a:t>
            </a:r>
            <a:r>
              <a:rPr lang="en-US" sz="2000" dirty="0">
                <a:latin typeface="Courier New"/>
                <a:cs typeface="Courier New"/>
              </a:rPr>
              <a:t> </a:t>
            </a:r>
            <a:r>
              <a:rPr lang="en-US" sz="2000" dirty="0" err="1">
                <a:latin typeface="Courier New"/>
                <a:cs typeface="Courier New"/>
              </a:rPr>
              <a:t>rmdir</a:t>
            </a:r>
            <a:r>
              <a:rPr lang="en-US" sz="2000" dirty="0">
                <a:latin typeface="Courier New"/>
                <a:cs typeface="Courier New"/>
              </a:rPr>
              <a:t> DIRECTORY</a:t>
            </a:r>
            <a:r>
              <a:rPr lang="en-US" sz="2000" dirty="0"/>
              <a:t> </a:t>
            </a:r>
          </a:p>
          <a:p>
            <a:pPr marL="400050" lvl="1" indent="0">
              <a:buNone/>
            </a:pPr>
            <a:r>
              <a:rPr lang="en-US" sz="2000" dirty="0"/>
              <a:t>The directory should be empty before you use the </a:t>
            </a:r>
            <a:r>
              <a:rPr lang="en-US" sz="2000" dirty="0" err="1">
                <a:latin typeface="Courier New"/>
                <a:cs typeface="Courier New"/>
              </a:rPr>
              <a:t>rmdir</a:t>
            </a:r>
            <a:r>
              <a:rPr lang="en-US" sz="2000" dirty="0"/>
              <a:t> command.</a:t>
            </a:r>
          </a:p>
          <a:p>
            <a:endParaRPr lang="en-US" sz="2000" dirty="0"/>
          </a:p>
          <a:p>
            <a:r>
              <a:rPr lang="en-US" sz="2000" b="1" dirty="0" err="1">
                <a:latin typeface="Courier New" charset="0"/>
                <a:ea typeface="Courier New" charset="0"/>
                <a:cs typeface="Courier New" charset="0"/>
              </a:rPr>
              <a:t>r</a:t>
            </a:r>
            <a:r>
              <a:rPr lang="en-US" sz="2000" b="1" dirty="0" err="1" smtClean="0">
                <a:latin typeface="Courier New" charset="0"/>
                <a:ea typeface="Courier New" charset="0"/>
                <a:cs typeface="Courier New" charset="0"/>
              </a:rPr>
              <a:t>m</a:t>
            </a:r>
            <a:r>
              <a:rPr lang="en-US" sz="20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000" dirty="0" smtClean="0"/>
              <a:t>command </a:t>
            </a:r>
            <a:r>
              <a:rPr lang="en-US" sz="2000" dirty="0"/>
              <a:t>is used to delete file(s)</a:t>
            </a:r>
            <a:endParaRPr lang="en-US" sz="2000" dirty="0">
              <a:latin typeface="Courier New"/>
              <a:cs typeface="Courier New"/>
            </a:endParaRPr>
          </a:p>
          <a:p>
            <a:r>
              <a:rPr lang="en-US" sz="2000" dirty="0"/>
              <a:t>     Syntax: </a:t>
            </a:r>
            <a:r>
              <a:rPr lang="en-US" sz="2000" dirty="0" err="1">
                <a:latin typeface="Courier New"/>
                <a:cs typeface="Courier New"/>
              </a:rPr>
              <a:t>rm</a:t>
            </a:r>
            <a:r>
              <a:rPr lang="en-US" sz="2000" dirty="0">
                <a:latin typeface="Courier New"/>
                <a:cs typeface="Courier New"/>
              </a:rPr>
              <a:t> -</a:t>
            </a:r>
            <a:r>
              <a:rPr lang="en-US" sz="2000" dirty="0" err="1">
                <a:latin typeface="Courier New"/>
                <a:cs typeface="Courier New"/>
              </a:rPr>
              <a:t>rf</a:t>
            </a:r>
            <a:r>
              <a:rPr lang="en-US" sz="2000" dirty="0">
                <a:latin typeface="Courier New"/>
                <a:cs typeface="Courier New"/>
              </a:rPr>
              <a:t> FILE </a:t>
            </a:r>
          </a:p>
          <a:p>
            <a:pPr marL="400050" lvl="1" indent="0">
              <a:buNone/>
            </a:pPr>
            <a:r>
              <a:rPr lang="en-US" sz="2000" dirty="0"/>
              <a:t>Some useful options include:</a:t>
            </a:r>
          </a:p>
          <a:p>
            <a:pPr marL="857250" lvl="2" indent="0">
              <a:buNone/>
            </a:pPr>
            <a:r>
              <a:rPr lang="en-US" sz="2000" dirty="0" smtClean="0">
                <a:latin typeface="Courier New"/>
                <a:cs typeface="Courier New"/>
              </a:rPr>
              <a:t>-</a:t>
            </a:r>
            <a:r>
              <a:rPr lang="en-US" sz="2000" dirty="0" err="1" smtClean="0">
                <a:latin typeface="Courier New"/>
                <a:cs typeface="Courier New"/>
              </a:rPr>
              <a:t>i</a:t>
            </a:r>
            <a:r>
              <a:rPr lang="en-US" sz="2000" dirty="0" smtClean="0">
                <a:latin typeface="Courier New"/>
                <a:cs typeface="Courier New"/>
              </a:rPr>
              <a:t> </a:t>
            </a:r>
            <a:r>
              <a:rPr lang="en-US" sz="2000" dirty="0" smtClean="0"/>
              <a:t>interactive, ask for confirmation  </a:t>
            </a:r>
          </a:p>
          <a:p>
            <a:pPr marL="857250" lvl="2" indent="0">
              <a:buNone/>
            </a:pPr>
            <a:r>
              <a:rPr lang="en-US" sz="2000" dirty="0" smtClean="0">
                <a:latin typeface="Courier New"/>
                <a:cs typeface="Courier New"/>
              </a:rPr>
              <a:t>-</a:t>
            </a:r>
            <a:r>
              <a:rPr lang="en-US" sz="2000" dirty="0">
                <a:latin typeface="Courier New"/>
                <a:cs typeface="Courier New"/>
              </a:rPr>
              <a:t>r </a:t>
            </a:r>
            <a:r>
              <a:rPr lang="en-US" sz="2000" dirty="0"/>
              <a:t>	recursively delete files</a:t>
            </a:r>
          </a:p>
          <a:p>
            <a:pPr marL="857250" lvl="2" indent="0">
              <a:buNone/>
            </a:pPr>
            <a:r>
              <a:rPr lang="en-US" sz="2000" dirty="0">
                <a:latin typeface="Courier New"/>
                <a:cs typeface="Courier New"/>
              </a:rPr>
              <a:t>-f	</a:t>
            </a:r>
            <a:r>
              <a:rPr lang="en-US" sz="2000" dirty="0"/>
              <a:t>delete forcefully</a:t>
            </a:r>
          </a:p>
          <a:p>
            <a:pPr marL="457200" lvl="1" indent="0">
              <a:buNone/>
            </a:pPr>
            <a:r>
              <a:rPr lang="en-US" sz="2000" dirty="0" err="1" smtClean="0">
                <a:solidFill>
                  <a:srgbClr val="FF0000"/>
                </a:solidFill>
                <a:latin typeface="Courier New"/>
                <a:cs typeface="Courier New"/>
              </a:rPr>
              <a:t>rm</a:t>
            </a:r>
            <a:r>
              <a:rPr lang="en-US" sz="2000" dirty="0" smtClean="0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–</a:t>
            </a:r>
            <a:r>
              <a:rPr lang="en-US" sz="2000" dirty="0" err="1">
                <a:solidFill>
                  <a:srgbClr val="FF0000"/>
                </a:solidFill>
                <a:latin typeface="Courier New"/>
                <a:cs typeface="Courier New"/>
              </a:rPr>
              <a:t>rf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 * </a:t>
            </a:r>
            <a:r>
              <a:rPr lang="en-US" sz="2000" dirty="0">
                <a:solidFill>
                  <a:srgbClr val="FF0000"/>
                </a:solidFill>
              </a:rPr>
              <a:t>- most dangerous command you can run!</a:t>
            </a:r>
          </a:p>
          <a:p>
            <a:pPr marL="457200" lvl="1" indent="0">
              <a:buNone/>
            </a:pPr>
            <a:endParaRPr lang="en-US" sz="2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711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Search pattern in files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199" y="1068955"/>
            <a:ext cx="8390681" cy="5528132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err="1">
                <a:latin typeface="Courier New"/>
                <a:cs typeface="Courier New"/>
              </a:rPr>
              <a:t>grep</a:t>
            </a:r>
            <a:r>
              <a:rPr lang="en-US" sz="2200" dirty="0"/>
              <a:t> is one of the most commonly used commands in </a:t>
            </a:r>
            <a:r>
              <a:rPr lang="en-US" sz="2200" dirty="0" smtClean="0"/>
              <a:t>UNIX.</a:t>
            </a:r>
            <a:endParaRPr lang="en-US" sz="2200" dirty="0"/>
          </a:p>
          <a:p>
            <a:endParaRPr lang="en-US" sz="2200" dirty="0" smtClean="0"/>
          </a:p>
          <a:p>
            <a:r>
              <a:rPr lang="en-US" sz="2200" dirty="0" smtClean="0"/>
              <a:t>Syntax: </a:t>
            </a:r>
            <a:r>
              <a:rPr lang="en-US" sz="2200" dirty="0"/>
              <a:t> </a:t>
            </a:r>
            <a:r>
              <a:rPr lang="en-US" sz="2200" dirty="0" err="1">
                <a:latin typeface="Courier New"/>
                <a:cs typeface="Courier New"/>
              </a:rPr>
              <a:t>grep</a:t>
            </a:r>
            <a:r>
              <a:rPr lang="en-US" sz="2200" dirty="0">
                <a:latin typeface="Courier New"/>
                <a:cs typeface="Courier New"/>
              </a:rPr>
              <a:t> [OPTIONS] PATTERN </a:t>
            </a:r>
            <a:r>
              <a:rPr lang="en-US" sz="2200" dirty="0" smtClean="0">
                <a:latin typeface="Courier New"/>
                <a:cs typeface="Courier New"/>
              </a:rPr>
              <a:t>[FILENAME]</a:t>
            </a:r>
          </a:p>
          <a:p>
            <a:endParaRPr lang="en-US" sz="2200" dirty="0">
              <a:latin typeface="Courier New"/>
              <a:cs typeface="Courier New"/>
            </a:endParaRPr>
          </a:p>
          <a:p>
            <a:r>
              <a:rPr lang="en-US" sz="2200" b="1" dirty="0" err="1">
                <a:solidFill>
                  <a:srgbClr val="0D0D0D"/>
                </a:solidFill>
                <a:latin typeface="Courier New"/>
                <a:cs typeface="Courier New"/>
              </a:rPr>
              <a:t>grep</a:t>
            </a:r>
            <a:r>
              <a:rPr lang="en-US" sz="2200" dirty="0"/>
              <a:t> searches the named input FILEs (or standard input if no files are named, or the file name – is given) for lines containing a match to the given PATTERN. By default, </a:t>
            </a:r>
            <a:r>
              <a:rPr lang="en-US" sz="2200" b="1" dirty="0" err="1">
                <a:solidFill>
                  <a:srgbClr val="0D0D0D"/>
                </a:solidFill>
                <a:latin typeface="Courier New"/>
                <a:cs typeface="Courier New"/>
              </a:rPr>
              <a:t>grep</a:t>
            </a:r>
            <a:r>
              <a:rPr lang="en-US" sz="2200" dirty="0"/>
              <a:t> prints the matching lines</a:t>
            </a:r>
            <a:r>
              <a:rPr lang="en-US" sz="2200" dirty="0" smtClean="0"/>
              <a:t>.</a:t>
            </a:r>
            <a:r>
              <a:rPr lang="en-US" sz="2200" dirty="0"/>
              <a:t> </a:t>
            </a:r>
            <a:endParaRPr lang="en-US" sz="2200" dirty="0" smtClean="0"/>
          </a:p>
          <a:p>
            <a:endParaRPr lang="en-US" sz="2200" dirty="0"/>
          </a:p>
          <a:p>
            <a:endParaRPr lang="en-US" sz="2200" dirty="0" smtClean="0"/>
          </a:p>
          <a:p>
            <a:r>
              <a:rPr lang="en-US" sz="2200" dirty="0" smtClean="0"/>
              <a:t>Example: file </a:t>
            </a:r>
            <a:r>
              <a:rPr lang="en-US" sz="2200" dirty="0" err="1">
                <a:latin typeface="Courier New"/>
                <a:cs typeface="Courier New"/>
              </a:rPr>
              <a:t>example.txt</a:t>
            </a:r>
            <a:r>
              <a:rPr lang="en-US" sz="2200" dirty="0"/>
              <a:t> contains:</a:t>
            </a:r>
          </a:p>
          <a:p>
            <a:pPr marL="457200" lvl="1" indent="0">
              <a:buNone/>
            </a:pPr>
            <a:r>
              <a:rPr lang="en-US" sz="2200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dirty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Database: 1kp_blast_db.renamed.pep.fa</a:t>
            </a:r>
          </a:p>
          <a:p>
            <a:pPr marL="457200" lvl="1" indent="0">
              <a:buNone/>
            </a:pPr>
            <a:r>
              <a:rPr lang="en-US" sz="2200" dirty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    Posted date:  </a:t>
            </a:r>
            <a:r>
              <a:rPr lang="en-US" sz="2200" dirty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May 6</a:t>
            </a:r>
            <a:r>
              <a:rPr lang="en-US" sz="2200" dirty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, 2011  3:04 PM</a:t>
            </a:r>
          </a:p>
          <a:p>
            <a:pPr marL="457200" lvl="1" indent="0">
              <a:buNone/>
            </a:pPr>
            <a:r>
              <a:rPr lang="en-US" sz="2200" dirty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  Number of letters in database: 7,896,286</a:t>
            </a:r>
          </a:p>
          <a:p>
            <a:pPr marL="457200" lvl="1" indent="0">
              <a:buNone/>
            </a:pPr>
            <a:r>
              <a:rPr lang="en-US" sz="2200" dirty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  Number of sequences in database:  </a:t>
            </a:r>
            <a:r>
              <a:rPr lang="en-US" sz="2200" dirty="0" smtClean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21,309</a:t>
            </a:r>
          </a:p>
          <a:p>
            <a:pPr marL="457200" lvl="1" indent="0">
              <a:buNone/>
            </a:pPr>
            <a:endParaRPr lang="en-US" sz="2200" dirty="0"/>
          </a:p>
          <a:p>
            <a:r>
              <a:rPr lang="en-US" sz="2200" dirty="0"/>
              <a:t>We would like to find all lines containing “May 6”</a:t>
            </a:r>
          </a:p>
          <a:p>
            <a:pPr marL="571500" lvl="1" indent="0">
              <a:buNone/>
              <a:tabLst>
                <a:tab pos="342900" algn="l"/>
              </a:tabLst>
            </a:pPr>
            <a:r>
              <a:rPr lang="en-US" sz="2200" dirty="0" smtClean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$ </a:t>
            </a:r>
            <a:r>
              <a:rPr lang="en-US" sz="2200" dirty="0" err="1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grep</a:t>
            </a:r>
            <a:r>
              <a:rPr lang="en-US" sz="2200" dirty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 "May 6" </a:t>
            </a:r>
            <a:r>
              <a:rPr lang="en-US" sz="2200" dirty="0" err="1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example.txt</a:t>
            </a:r>
            <a:endParaRPr lang="en-US" sz="2200" dirty="0">
              <a:solidFill>
                <a:srgbClr val="0D0D0D"/>
              </a:solidFill>
              <a:latin typeface="Courier New" pitchFamily="49" charset="0"/>
              <a:cs typeface="Courier New" pitchFamily="49" charset="0"/>
            </a:endParaRPr>
          </a:p>
          <a:p>
            <a:pPr marL="571500" lvl="1" indent="0">
              <a:buNone/>
              <a:tabLst>
                <a:tab pos="342900" algn="l"/>
              </a:tabLst>
            </a:pPr>
            <a:r>
              <a:rPr lang="en-US" sz="2200" dirty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Posted date:  May 6, 2011  3:04 PM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9046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INPUT, OUTPUT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199" y="542066"/>
            <a:ext cx="8390681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00" dirty="0" smtClean="0"/>
          </a:p>
          <a:p>
            <a:pPr marL="339725" indent="-339725">
              <a:buSzPct val="45000"/>
              <a:buFont typeface="Wingdings" pitchFamily="-110" charset="2"/>
              <a:buChar char="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sz="2200" dirty="0"/>
              <a:t>Programs and commands can contain an input and output.  These are called ‘streams’.  Linux programming is oftentimes stream </a:t>
            </a:r>
            <a:r>
              <a:rPr lang="en-US" sz="2200" dirty="0" smtClean="0"/>
              <a:t>based.</a:t>
            </a:r>
          </a:p>
          <a:p>
            <a:pPr>
              <a:buSzPct val="45000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endParaRPr lang="en-US" sz="2200" dirty="0" smtClean="0"/>
          </a:p>
          <a:p>
            <a:pPr marL="339725" indent="-339725">
              <a:buSzPct val="45000"/>
              <a:buFont typeface="Wingdings" pitchFamily="-110" charset="2"/>
              <a:buChar char=""/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sz="2200" dirty="0" smtClean="0"/>
              <a:t>Programs </a:t>
            </a:r>
            <a:r>
              <a:rPr lang="en-US" sz="2200" dirty="0"/>
              <a:t>also have an error output. We will see later how to catch the error </a:t>
            </a:r>
            <a:r>
              <a:rPr lang="en-US" sz="2200" dirty="0" smtClean="0"/>
              <a:t>output</a:t>
            </a:r>
            <a:endParaRPr lang="en-US" sz="2400" dirty="0"/>
          </a:p>
          <a:p>
            <a:pPr marL="339725" indent="3175">
              <a:spcBef>
                <a:spcPts val="600"/>
              </a:spcBef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STDIN</a:t>
            </a:r>
            <a:r>
              <a:rPr lang="en-US" sz="1800" dirty="0"/>
              <a:t> – ‘standard input,’ or input from the keyboard</a:t>
            </a:r>
          </a:p>
          <a:p>
            <a:pPr marL="339725" indent="3175">
              <a:spcBef>
                <a:spcPts val="600"/>
              </a:spcBef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STDOUT</a:t>
            </a:r>
            <a:r>
              <a:rPr lang="en-US" sz="1800" b="1" dirty="0"/>
              <a:t> </a:t>
            </a:r>
            <a:r>
              <a:rPr lang="en-US" sz="1800" dirty="0"/>
              <a:t>– ‘standard output,’ or output to the screen</a:t>
            </a:r>
          </a:p>
          <a:p>
            <a:pPr marL="339725" indent="3175">
              <a:spcBef>
                <a:spcPts val="600"/>
              </a:spcBef>
              <a:tabLst>
                <a:tab pos="339725" algn="l"/>
                <a:tab pos="452438" algn="l"/>
                <a:tab pos="909638" algn="l"/>
                <a:tab pos="1366838" algn="l"/>
                <a:tab pos="1824038" algn="l"/>
                <a:tab pos="2281238" algn="l"/>
                <a:tab pos="2738438" algn="l"/>
                <a:tab pos="3195638" algn="l"/>
                <a:tab pos="3652838" algn="l"/>
                <a:tab pos="4110038" algn="l"/>
                <a:tab pos="4567238" algn="l"/>
                <a:tab pos="5024438" algn="l"/>
                <a:tab pos="5481638" algn="l"/>
                <a:tab pos="5938838" algn="l"/>
                <a:tab pos="6396038" algn="l"/>
                <a:tab pos="6853238" algn="l"/>
                <a:tab pos="7310438" algn="l"/>
                <a:tab pos="7767638" algn="l"/>
                <a:tab pos="8224838" algn="l"/>
                <a:tab pos="8682038" algn="l"/>
                <a:tab pos="9139238" algn="l"/>
              </a:tabLst>
            </a:pP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STDERR</a:t>
            </a:r>
            <a:r>
              <a:rPr lang="en-US" sz="1800" dirty="0"/>
              <a:t> – ‘standard error,’ error output which is sent to the screen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4766" y="4307066"/>
            <a:ext cx="5914719" cy="244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337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File redirection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199" y="1016582"/>
            <a:ext cx="8390681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/>
              <a:buChar char="•"/>
            </a:pPr>
            <a:r>
              <a:rPr lang="en-US" sz="2200" dirty="0" smtClean="0"/>
              <a:t>Oftentimes </a:t>
            </a:r>
            <a:r>
              <a:rPr lang="en-US" sz="2200" dirty="0"/>
              <a:t>we want to save output (</a:t>
            </a:r>
            <a:r>
              <a:rPr lang="en-US" sz="2200" dirty="0" err="1">
                <a:solidFill>
                  <a:srgbClr val="000000"/>
                </a:solidFill>
                <a:latin typeface="Courier New"/>
                <a:cs typeface="Courier New"/>
              </a:rPr>
              <a:t>stdout</a:t>
            </a:r>
            <a:r>
              <a:rPr lang="en-US" sz="2200" dirty="0"/>
              <a:t>) from a program to a file.  This can be done with the ‘redirection’ operator</a:t>
            </a:r>
          </a:p>
          <a:p>
            <a:pPr lvl="1">
              <a:buNone/>
            </a:pPr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myprogram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&gt; </a:t>
            </a:r>
            <a:r>
              <a:rPr lang="en-US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myfile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2200" dirty="0" smtClean="0"/>
              <a:t>     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Similarly</a:t>
            </a:r>
            <a:r>
              <a:rPr lang="en-US" sz="2200" dirty="0"/>
              <a:t>, we can append the output to a file instead of rewriting it with a double </a:t>
            </a:r>
            <a:r>
              <a:rPr lang="en-US" sz="2200" dirty="0">
                <a:solidFill>
                  <a:srgbClr val="0D0D0D"/>
                </a:solidFill>
                <a:latin typeface="Courier New"/>
                <a:cs typeface="Courier New"/>
              </a:rPr>
              <a:t>&gt;&gt;</a:t>
            </a:r>
            <a:endParaRPr lang="en-US" sz="2200" dirty="0"/>
          </a:p>
          <a:p>
            <a:pPr lvl="1">
              <a:buNone/>
            </a:pPr>
            <a:r>
              <a:rPr lang="en-US" sz="2200" dirty="0" err="1" smtClean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myprogram</a:t>
            </a:r>
            <a:r>
              <a:rPr lang="en-US" sz="2200" dirty="0" smtClean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dirty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&gt;&gt; </a:t>
            </a:r>
            <a:r>
              <a:rPr lang="en-US" sz="2200" dirty="0" err="1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myfile</a:t>
            </a:r>
            <a:endParaRPr lang="en-US" sz="2200" dirty="0">
              <a:solidFill>
                <a:srgbClr val="0D0D0D"/>
              </a:solidFill>
              <a:latin typeface="Courier New" pitchFamily="49" charset="0"/>
              <a:cs typeface="Courier New" pitchFamily="49" charset="0"/>
            </a:endParaRPr>
          </a:p>
          <a:p>
            <a:pPr lvl="1" indent="-282575">
              <a:buNone/>
              <a:tabLst>
                <a:tab pos="460375" algn="l"/>
              </a:tabLst>
            </a:pP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/>
              <a:t>Input can also be given to a command from a file instead of typing it to the screen, which would be impractical.</a:t>
            </a:r>
          </a:p>
          <a:p>
            <a:pPr lvl="1">
              <a:buNone/>
            </a:pPr>
            <a:r>
              <a:rPr lang="en-US" sz="2200" dirty="0" err="1" smtClean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myprogram</a:t>
            </a:r>
            <a:r>
              <a:rPr lang="en-US" sz="2200" dirty="0" smtClean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dirty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&lt; </a:t>
            </a:r>
            <a:r>
              <a:rPr lang="en-US" sz="2200" dirty="0" err="1" smtClean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programinput</a:t>
            </a:r>
            <a:endParaRPr lang="en-US" sz="2200" dirty="0" smtClean="0">
              <a:solidFill>
                <a:srgbClr val="0D0D0D"/>
              </a:solidFill>
              <a:latin typeface="Courier New" pitchFamily="49" charset="0"/>
              <a:cs typeface="Courier New" pitchFamily="49" charset="0"/>
            </a:endParaRPr>
          </a:p>
          <a:p>
            <a:pPr marL="342900" indent="-342900">
              <a:buFont typeface="Arial"/>
              <a:buChar char="•"/>
            </a:pPr>
            <a:endParaRPr lang="en-US" sz="2200" dirty="0" smtClean="0">
              <a:solidFill>
                <a:srgbClr val="0D0D0D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solidFill>
                  <a:srgbClr val="0D0D0D"/>
                </a:solidFill>
              </a:rPr>
              <a:t>Example:</a:t>
            </a:r>
            <a:r>
              <a:rPr lang="en-US" sz="2200" dirty="0" smtClean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 cat list1 list2 &gt; </a:t>
            </a:r>
            <a:r>
              <a:rPr lang="en-US" sz="2200" dirty="0" err="1" smtClean="0">
                <a:solidFill>
                  <a:srgbClr val="0D0D0D"/>
                </a:solidFill>
                <a:latin typeface="Courier New" pitchFamily="49" charset="0"/>
                <a:cs typeface="Courier New" pitchFamily="49" charset="0"/>
              </a:rPr>
              <a:t>biglist</a:t>
            </a:r>
            <a:endParaRPr lang="en-US" sz="2200" dirty="0">
              <a:solidFill>
                <a:srgbClr val="0D0D0D"/>
              </a:solidFill>
              <a:latin typeface="Courier New" pitchFamily="49" charset="0"/>
              <a:cs typeface="Courier New" pitchFamily="49" charset="0"/>
            </a:endParaRPr>
          </a:p>
          <a:p>
            <a:pPr lvl="1" indent="-282575">
              <a:buNone/>
              <a:tabLst>
                <a:tab pos="460375" algn="l"/>
              </a:tabLst>
            </a:pP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41501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PIPEs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199" y="1068955"/>
            <a:ext cx="8390681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200" dirty="0" smtClean="0"/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Using </a:t>
            </a:r>
            <a:r>
              <a:rPr lang="en-US" sz="2200" dirty="0"/>
              <a:t>a pipe operator (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|</a:t>
            </a:r>
            <a:r>
              <a:rPr lang="en-US" sz="2200" dirty="0"/>
              <a:t>) commands can be linked together.  The pipe will link the standard output from one command to the standard input of another.</a:t>
            </a:r>
          </a:p>
          <a:p>
            <a:endParaRPr lang="en-US" sz="2200" dirty="0"/>
          </a:p>
          <a:p>
            <a:pPr marL="342900" indent="-342900">
              <a:buFont typeface="Arial"/>
              <a:buChar char="•"/>
            </a:pPr>
            <a:r>
              <a:rPr lang="en-US" sz="2200" dirty="0"/>
              <a:t>Helpful for using multiple commands </a:t>
            </a:r>
            <a:r>
              <a:rPr lang="en-US" sz="2200" dirty="0" smtClean="0"/>
              <a:t>together to perform a task.</a:t>
            </a:r>
            <a:endParaRPr lang="en-US" sz="2200" dirty="0"/>
          </a:p>
          <a:p>
            <a:pPr marL="457200" lvl="1" indent="0">
              <a:buNone/>
            </a:pPr>
            <a:r>
              <a:rPr lang="en-US" sz="2200" dirty="0" smtClean="0"/>
              <a:t>Examples:   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history 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| </a:t>
            </a:r>
            <a:r>
              <a:rPr lang="en-US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grep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 "</a:t>
            </a:r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ls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” </a:t>
            </a:r>
          </a:p>
          <a:p>
            <a:pPr marL="457200" lvl="1" indent="0">
              <a:buNone/>
            </a:pP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         </a:t>
            </a:r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ls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 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-1 |</a:t>
            </a:r>
            <a:r>
              <a:rPr lang="en-US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grep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 Aug| </a:t>
            </a:r>
            <a:r>
              <a:rPr lang="en-US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wc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 –l</a:t>
            </a:r>
          </a:p>
          <a:p>
            <a:pPr marL="457200" lvl="1" indent="0">
              <a:buNone/>
            </a:pPr>
            <a:endParaRPr lang="en-US" sz="2200" dirty="0" smtClean="0">
              <a:solidFill>
                <a:schemeClr val="tx1">
                  <a:lumMod val="95000"/>
                  <a:lumOff val="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pPr marL="457200" lvl="1" indent="0">
              <a:buNone/>
            </a:pP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 pitchFamily="49" charset="0"/>
                <a:cs typeface="Courier New" pitchFamily="49" charset="0"/>
              </a:rPr>
              <a:t>        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Courier New" pitchFamily="49" charset="0"/>
              <a:cs typeface="Courier New" pitchFamily="49" charset="0"/>
            </a:endParaRPr>
          </a:p>
          <a:p>
            <a:pPr marL="457200" lvl="1" indent="0">
              <a:buNone/>
            </a:pPr>
            <a:endParaRPr lang="en-US" sz="2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00" y="4643507"/>
            <a:ext cx="78867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216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WILDCARD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199" y="1068955"/>
            <a:ext cx="8390681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2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sz="2000" dirty="0"/>
          </a:p>
        </p:txBody>
      </p:sp>
      <p:sp>
        <p:nvSpPr>
          <p:cNvPr id="2" name="Rectangle 1"/>
          <p:cNvSpPr/>
          <p:nvPr/>
        </p:nvSpPr>
        <p:spPr>
          <a:xfrm>
            <a:off x="175651" y="1136713"/>
            <a:ext cx="8769052" cy="4493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dirty="0">
                <a:latin typeface="Arial"/>
                <a:cs typeface="Arial"/>
              </a:rPr>
              <a:t>The </a:t>
            </a:r>
            <a:r>
              <a:rPr lang="en-US" sz="2200" dirty="0">
                <a:latin typeface="Courier New"/>
                <a:cs typeface="Courier New"/>
              </a:rPr>
              <a:t>*</a:t>
            </a:r>
            <a:r>
              <a:rPr lang="en-US" sz="2200" dirty="0">
                <a:latin typeface="Arial"/>
                <a:cs typeface="Arial"/>
              </a:rPr>
              <a:t> wildcard</a:t>
            </a:r>
          </a:p>
          <a:p>
            <a:r>
              <a:rPr lang="en-US" sz="2200" dirty="0">
                <a:latin typeface="Arial"/>
                <a:cs typeface="Arial"/>
              </a:rPr>
              <a:t>The character </a:t>
            </a:r>
            <a:r>
              <a:rPr lang="en-US" sz="2200" dirty="0">
                <a:latin typeface="Courier New"/>
                <a:cs typeface="Courier New"/>
              </a:rPr>
              <a:t>*</a:t>
            </a:r>
            <a:r>
              <a:rPr lang="en-US" sz="2200" dirty="0">
                <a:latin typeface="Arial"/>
                <a:cs typeface="Arial"/>
              </a:rPr>
              <a:t> is called a wildcard, and will match against none or more character(s) in a file </a:t>
            </a:r>
            <a:r>
              <a:rPr lang="en-US" sz="2200" dirty="0" smtClean="0">
                <a:latin typeface="Arial"/>
                <a:cs typeface="Arial"/>
              </a:rPr>
              <a:t>or directory </a:t>
            </a:r>
            <a:r>
              <a:rPr lang="en-US" sz="2200" dirty="0">
                <a:latin typeface="Arial"/>
                <a:cs typeface="Arial"/>
              </a:rPr>
              <a:t>name. </a:t>
            </a:r>
          </a:p>
          <a:p>
            <a:endParaRPr lang="en-US" sz="2200" dirty="0" smtClean="0">
              <a:latin typeface="Arial"/>
              <a:cs typeface="Arial"/>
            </a:endParaRPr>
          </a:p>
          <a:p>
            <a:r>
              <a:rPr lang="en-US" sz="2200" dirty="0">
                <a:latin typeface="Arial"/>
                <a:cs typeface="Arial"/>
              </a:rPr>
              <a:t>E</a:t>
            </a:r>
            <a:r>
              <a:rPr lang="en-US" sz="2200" dirty="0" smtClean="0">
                <a:latin typeface="Arial"/>
                <a:cs typeface="Arial"/>
              </a:rPr>
              <a:t>xample</a:t>
            </a:r>
            <a:r>
              <a:rPr lang="en-US" sz="2200" dirty="0">
                <a:latin typeface="Arial"/>
                <a:cs typeface="Arial"/>
              </a:rPr>
              <a:t>, </a:t>
            </a:r>
            <a:endParaRPr lang="en-US" sz="2200" dirty="0" smtClean="0">
              <a:latin typeface="Arial"/>
              <a:cs typeface="Arial"/>
            </a:endParaRPr>
          </a:p>
          <a:p>
            <a:r>
              <a:rPr lang="en-US" sz="2200" dirty="0">
                <a:latin typeface="Courier New"/>
                <a:cs typeface="Courier New"/>
              </a:rPr>
              <a:t>$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>
                <a:latin typeface="Courier New"/>
                <a:cs typeface="Courier New"/>
              </a:rPr>
              <a:t>ls</a:t>
            </a:r>
            <a:r>
              <a:rPr lang="en-US" sz="2200" dirty="0">
                <a:latin typeface="Courier New"/>
                <a:cs typeface="Courier New"/>
              </a:rPr>
              <a:t> list*</a:t>
            </a:r>
          </a:p>
          <a:p>
            <a:r>
              <a:rPr lang="en-US" sz="2200" dirty="0">
                <a:latin typeface="Arial"/>
                <a:cs typeface="Arial"/>
              </a:rPr>
              <a:t>This will list all files in the current directory starting with list....</a:t>
            </a:r>
          </a:p>
          <a:p>
            <a:r>
              <a:rPr lang="en-US" sz="2200" dirty="0" smtClean="0">
                <a:latin typeface="Courier New"/>
                <a:cs typeface="Courier New"/>
              </a:rPr>
              <a:t>$ </a:t>
            </a:r>
            <a:r>
              <a:rPr lang="en-US" sz="2200" dirty="0" err="1">
                <a:latin typeface="Courier New"/>
                <a:cs typeface="Courier New"/>
              </a:rPr>
              <a:t>ls</a:t>
            </a:r>
            <a:r>
              <a:rPr lang="en-US" sz="2200" dirty="0">
                <a:latin typeface="Courier New"/>
                <a:cs typeface="Courier New"/>
              </a:rPr>
              <a:t> *list</a:t>
            </a:r>
          </a:p>
          <a:p>
            <a:r>
              <a:rPr lang="en-US" sz="2200" dirty="0">
                <a:latin typeface="Arial"/>
                <a:cs typeface="Arial"/>
              </a:rPr>
              <a:t>This will list all files in the current directory ending with ....list</a:t>
            </a:r>
          </a:p>
          <a:p>
            <a:endParaRPr lang="en-US" sz="2200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The </a:t>
            </a:r>
            <a:r>
              <a:rPr lang="en-US" sz="2200" dirty="0">
                <a:latin typeface="Courier"/>
                <a:cs typeface="Courier"/>
              </a:rPr>
              <a:t>?</a:t>
            </a:r>
            <a:r>
              <a:rPr lang="en-US" sz="2200" dirty="0">
                <a:latin typeface="Arial"/>
                <a:cs typeface="Arial"/>
              </a:rPr>
              <a:t> wildcard</a:t>
            </a:r>
          </a:p>
          <a:p>
            <a:r>
              <a:rPr lang="en-US" sz="2200" dirty="0">
                <a:latin typeface="Arial"/>
                <a:cs typeface="Arial"/>
              </a:rPr>
              <a:t>The character </a:t>
            </a:r>
            <a:r>
              <a:rPr lang="en-US" sz="2200" dirty="0">
                <a:latin typeface="Courier New"/>
                <a:cs typeface="Courier New"/>
              </a:rPr>
              <a:t>? </a:t>
            </a:r>
            <a:r>
              <a:rPr lang="en-US" sz="2200" dirty="0">
                <a:latin typeface="Arial"/>
                <a:cs typeface="Arial"/>
              </a:rPr>
              <a:t>will match exactly one character.</a:t>
            </a:r>
            <a:br>
              <a:rPr lang="en-US" sz="2200" dirty="0">
                <a:latin typeface="Arial"/>
                <a:cs typeface="Arial"/>
              </a:rPr>
            </a:br>
            <a:r>
              <a:rPr lang="en-US" sz="2200" dirty="0">
                <a:latin typeface="Arial"/>
                <a:cs typeface="Arial"/>
              </a:rPr>
              <a:t>So </a:t>
            </a:r>
            <a:r>
              <a:rPr lang="en-US" sz="2200" dirty="0">
                <a:latin typeface="Courier New"/>
                <a:cs typeface="Courier New"/>
              </a:rPr>
              <a:t>?</a:t>
            </a:r>
            <a:r>
              <a:rPr lang="en-US" sz="2200" dirty="0" err="1">
                <a:latin typeface="Courier New"/>
                <a:cs typeface="Courier New"/>
              </a:rPr>
              <a:t>ouse</a:t>
            </a:r>
            <a:r>
              <a:rPr lang="en-US" sz="2200" dirty="0">
                <a:latin typeface="Arial"/>
                <a:cs typeface="Arial"/>
              </a:rPr>
              <a:t> will match files like </a:t>
            </a:r>
            <a:r>
              <a:rPr lang="en-US" sz="2200" i="1" dirty="0">
                <a:latin typeface="Arial"/>
                <a:cs typeface="Arial"/>
              </a:rPr>
              <a:t>house</a:t>
            </a:r>
            <a:r>
              <a:rPr lang="en-US" sz="2200" dirty="0">
                <a:latin typeface="Arial"/>
                <a:cs typeface="Arial"/>
              </a:rPr>
              <a:t> and </a:t>
            </a:r>
            <a:r>
              <a:rPr lang="en-US" sz="2200" i="1" dirty="0">
                <a:latin typeface="Arial"/>
                <a:cs typeface="Arial"/>
              </a:rPr>
              <a:t>mouse</a:t>
            </a:r>
            <a:r>
              <a:rPr lang="en-US" sz="2200" dirty="0">
                <a:latin typeface="Arial"/>
                <a:cs typeface="Arial"/>
              </a:rPr>
              <a:t>, but not </a:t>
            </a:r>
            <a:r>
              <a:rPr lang="en-US" sz="2200" i="1" dirty="0">
                <a:latin typeface="Arial"/>
                <a:cs typeface="Arial"/>
              </a:rPr>
              <a:t>grouse</a:t>
            </a:r>
            <a:r>
              <a:rPr lang="en-US" sz="2200" dirty="0">
                <a:latin typeface="Arial"/>
                <a:cs typeface="Arial"/>
              </a:rPr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2382671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Helpful Hints on Space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199" y="1068955"/>
            <a:ext cx="8390681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2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sz="2000" dirty="0"/>
          </a:p>
        </p:txBody>
      </p:sp>
      <p:sp>
        <p:nvSpPr>
          <p:cNvPr id="2" name="Rectangle 1"/>
          <p:cNvSpPr/>
          <p:nvPr/>
        </p:nvSpPr>
        <p:spPr>
          <a:xfrm>
            <a:off x="78828" y="1068955"/>
            <a:ext cx="8769052" cy="5170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How </a:t>
            </a:r>
            <a:r>
              <a:rPr lang="en-US" sz="2200" dirty="0">
                <a:latin typeface="Arial"/>
                <a:cs typeface="Arial"/>
              </a:rPr>
              <a:t>much space am I taking up</a:t>
            </a:r>
            <a:r>
              <a:rPr lang="en-US" sz="2200" dirty="0" smtClean="0">
                <a:latin typeface="Arial"/>
                <a:cs typeface="Arial"/>
              </a:rPr>
              <a:t>?</a:t>
            </a:r>
          </a:p>
          <a:p>
            <a:pPr marL="334963" indent="-334963">
              <a:buClr>
                <a:srgbClr val="FFFFFF"/>
              </a:buClr>
              <a:buFont typeface="Arial" pitchFamily="-110" charset="0"/>
              <a:buChar char="•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sz="2200" dirty="0">
                <a:latin typeface="Arial"/>
                <a:cs typeface="Arial"/>
              </a:rPr>
              <a:t>Almost all commands that deal with file space will display information in Kilobytes, or Bytes.  Nobody finds this useful.</a:t>
            </a:r>
          </a:p>
          <a:p>
            <a:pPr marL="334963" indent="-334963">
              <a:buClr>
                <a:srgbClr val="FFFFFF"/>
              </a:buClr>
              <a:buFont typeface="Arial" pitchFamily="-110" charset="0"/>
              <a:buChar char="•"/>
              <a:tabLst>
                <a:tab pos="334963" algn="l"/>
                <a:tab pos="447675" algn="l"/>
                <a:tab pos="904875" algn="l"/>
                <a:tab pos="1362075" algn="l"/>
                <a:tab pos="1819275" algn="l"/>
                <a:tab pos="2276475" algn="l"/>
                <a:tab pos="2733675" algn="l"/>
                <a:tab pos="3190875" algn="l"/>
                <a:tab pos="3648075" algn="l"/>
                <a:tab pos="4105275" algn="l"/>
                <a:tab pos="4562475" algn="l"/>
                <a:tab pos="5019675" algn="l"/>
                <a:tab pos="5476875" algn="l"/>
                <a:tab pos="5934075" algn="l"/>
                <a:tab pos="6391275" algn="l"/>
                <a:tab pos="6848475" algn="l"/>
                <a:tab pos="7305675" algn="l"/>
                <a:tab pos="7762875" algn="l"/>
                <a:tab pos="8220075" algn="l"/>
                <a:tab pos="8677275" algn="l"/>
                <a:tab pos="9134475" algn="l"/>
              </a:tabLst>
            </a:pPr>
            <a:r>
              <a:rPr lang="en-US" sz="2200" dirty="0">
                <a:latin typeface="Arial"/>
                <a:cs typeface="Arial"/>
              </a:rPr>
              <a:t>Many commands will support a </a:t>
            </a:r>
            <a:r>
              <a:rPr lang="en-US" sz="2200" dirty="0">
                <a:solidFill>
                  <a:srgbClr val="000000"/>
                </a:solidFill>
                <a:latin typeface="Courier New"/>
                <a:cs typeface="Courier New"/>
              </a:rPr>
              <a:t>-h</a:t>
            </a:r>
            <a:r>
              <a:rPr lang="en-US" sz="2200" dirty="0">
                <a:latin typeface="Arial"/>
                <a:cs typeface="Arial"/>
              </a:rPr>
              <a:t> option for “Human Readable” formatting</a:t>
            </a:r>
          </a:p>
          <a:p>
            <a:pPr marL="285750" indent="-28575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 err="1">
                <a:solidFill>
                  <a:srgbClr val="000000"/>
                </a:solidFill>
                <a:latin typeface="Courier New"/>
                <a:cs typeface="Courier New"/>
              </a:rPr>
              <a:t>d</a:t>
            </a:r>
            <a:r>
              <a:rPr lang="en-US" sz="22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f</a:t>
            </a:r>
            <a:r>
              <a:rPr lang="en-US" sz="2200" dirty="0" smtClean="0">
                <a:latin typeface="Arial"/>
                <a:cs typeface="Arial"/>
              </a:rPr>
              <a:t> - </a:t>
            </a:r>
            <a:r>
              <a:rPr lang="en-US" sz="2200" dirty="0">
                <a:latin typeface="Arial"/>
                <a:cs typeface="Arial"/>
              </a:rPr>
              <a:t>display space information for the entire </a:t>
            </a:r>
            <a:r>
              <a:rPr lang="en-US" sz="2200" dirty="0" smtClean="0">
                <a:latin typeface="Arial"/>
                <a:cs typeface="Arial"/>
              </a:rPr>
              <a:t>system</a:t>
            </a:r>
          </a:p>
          <a:p>
            <a:pPr lvl="1"/>
            <a:r>
              <a:rPr lang="en-US" sz="2200" dirty="0" smtClean="0">
                <a:latin typeface="Arial"/>
                <a:cs typeface="Arial"/>
              </a:rPr>
              <a:t>Example: </a:t>
            </a:r>
            <a:r>
              <a:rPr lang="en-US" sz="2200" dirty="0" err="1" smtClean="0">
                <a:latin typeface="Courier New"/>
                <a:cs typeface="Courier New"/>
              </a:rPr>
              <a:t>df</a:t>
            </a:r>
            <a:r>
              <a:rPr lang="en-US" sz="2200" dirty="0" smtClean="0">
                <a:latin typeface="Courier New"/>
                <a:cs typeface="Courier New"/>
              </a:rPr>
              <a:t> -h .</a:t>
            </a:r>
          </a:p>
          <a:p>
            <a:pPr lvl="1"/>
            <a:endParaRPr lang="en-US" sz="2200" dirty="0" smtClean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>
                <a:solidFill>
                  <a:srgbClr val="000000"/>
                </a:solidFill>
                <a:latin typeface="Courier New"/>
                <a:cs typeface="Courier New"/>
              </a:rPr>
              <a:t>d</a:t>
            </a:r>
            <a:r>
              <a:rPr lang="en-US" sz="2200" dirty="0" smtClean="0">
                <a:solidFill>
                  <a:srgbClr val="000000"/>
                </a:solidFill>
                <a:latin typeface="Courier New"/>
                <a:cs typeface="Courier New"/>
              </a:rPr>
              <a:t>u</a:t>
            </a:r>
            <a:r>
              <a:rPr lang="en-US" sz="2200" dirty="0" smtClean="0">
                <a:latin typeface="Arial"/>
                <a:cs typeface="Arial"/>
              </a:rPr>
              <a:t> - command </a:t>
            </a:r>
            <a:r>
              <a:rPr lang="en-US" sz="2200" dirty="0">
                <a:latin typeface="Arial"/>
                <a:cs typeface="Arial"/>
              </a:rPr>
              <a:t>to find out how much space a folder or directory </a:t>
            </a:r>
            <a:r>
              <a:rPr lang="en-US" sz="2200" dirty="0" smtClean="0">
                <a:latin typeface="Arial"/>
                <a:cs typeface="Arial"/>
              </a:rPr>
              <a:t>uses.</a:t>
            </a:r>
          </a:p>
          <a:p>
            <a:pPr lvl="1"/>
            <a:r>
              <a:rPr lang="en-US" sz="2200" dirty="0" smtClean="0">
                <a:latin typeface="Arial"/>
                <a:cs typeface="Arial"/>
              </a:rPr>
              <a:t>Example</a:t>
            </a:r>
            <a:r>
              <a:rPr lang="en-US" sz="2200" dirty="0">
                <a:latin typeface="Arial"/>
                <a:cs typeface="Arial"/>
              </a:rPr>
              <a:t>: </a:t>
            </a:r>
            <a:r>
              <a:rPr lang="en-US" sz="2200" dirty="0" smtClean="0">
                <a:latin typeface="Courier New"/>
                <a:cs typeface="Courier New"/>
              </a:rPr>
              <a:t>du –</a:t>
            </a:r>
            <a:r>
              <a:rPr lang="en-US" sz="2200" dirty="0" err="1" smtClean="0">
                <a:latin typeface="Courier New"/>
                <a:cs typeface="Courier New"/>
              </a:rPr>
              <a:t>sh</a:t>
            </a:r>
            <a:r>
              <a:rPr lang="en-US" sz="2200" dirty="0" smtClean="0">
                <a:latin typeface="Courier New"/>
                <a:cs typeface="Courier New"/>
              </a:rPr>
              <a:t> *</a:t>
            </a:r>
            <a:endParaRPr lang="en-US" sz="2200" dirty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285750" lvl="1" indent="-285750">
              <a:buFont typeface="Arial"/>
              <a:buChar char="•"/>
            </a:pPr>
            <a:r>
              <a:rPr lang="en-US" sz="2200" dirty="0" err="1">
                <a:latin typeface="Courier New"/>
                <a:cs typeface="Courier New"/>
              </a:rPr>
              <a:t>l</a:t>
            </a:r>
            <a:r>
              <a:rPr lang="en-US" sz="2200" dirty="0" err="1" smtClean="0">
                <a:latin typeface="Courier New"/>
                <a:cs typeface="Courier New"/>
              </a:rPr>
              <a:t>s</a:t>
            </a:r>
            <a:r>
              <a:rPr lang="en-US" sz="2200" dirty="0" smtClean="0">
                <a:latin typeface="Courier New"/>
                <a:cs typeface="Courier New"/>
              </a:rPr>
              <a:t> –</a:t>
            </a:r>
            <a:r>
              <a:rPr lang="en-US" sz="2200" dirty="0" err="1" smtClean="0">
                <a:latin typeface="Courier New"/>
                <a:cs typeface="Courier New"/>
              </a:rPr>
              <a:t>lh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Arial"/>
                <a:cs typeface="Arial"/>
              </a:rPr>
              <a:t>- </a:t>
            </a:r>
            <a:r>
              <a:rPr lang="en-US" sz="2200" dirty="0">
                <a:latin typeface="Arial"/>
                <a:cs typeface="Arial"/>
              </a:rPr>
              <a:t>displays the working directory files with a long listing format, using “human readable” notation for </a:t>
            </a:r>
            <a:r>
              <a:rPr lang="en-US" sz="2200" dirty="0" smtClean="0">
                <a:latin typeface="Arial"/>
                <a:cs typeface="Arial"/>
              </a:rPr>
              <a:t>space</a:t>
            </a:r>
            <a:endParaRPr lang="en-US" sz="2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543931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Find a file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199" y="1068955"/>
            <a:ext cx="8390681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endParaRPr lang="en-US" sz="22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en-US" sz="2000" dirty="0"/>
          </a:p>
        </p:txBody>
      </p:sp>
      <p:sp>
        <p:nvSpPr>
          <p:cNvPr id="2" name="Rectangle 1"/>
          <p:cNvSpPr/>
          <p:nvPr/>
        </p:nvSpPr>
        <p:spPr>
          <a:xfrm>
            <a:off x="175651" y="1136713"/>
            <a:ext cx="8769052" cy="60631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>
                <a:latin typeface="Courier New"/>
                <a:cs typeface="Courier New"/>
              </a:rPr>
              <a:t>f</a:t>
            </a:r>
            <a:r>
              <a:rPr lang="en-US" sz="2200" b="1" dirty="0" smtClean="0">
                <a:latin typeface="Courier New"/>
                <a:cs typeface="Courier New"/>
              </a:rPr>
              <a:t>ind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Arial"/>
                <a:cs typeface="Arial"/>
              </a:rPr>
              <a:t>command searches </a:t>
            </a:r>
            <a:r>
              <a:rPr lang="en-US" sz="2200" dirty="0">
                <a:latin typeface="Arial"/>
                <a:cs typeface="Arial"/>
              </a:rPr>
              <a:t>through the directories for files and directories with a given name, date, size, or any other attribute you care to specify. It is a simple command but with many options - you can read the manual by typing </a:t>
            </a:r>
            <a:r>
              <a:rPr lang="en-US" sz="2200" dirty="0">
                <a:latin typeface="Courier New"/>
                <a:cs typeface="Courier New"/>
              </a:rPr>
              <a:t>man find</a:t>
            </a:r>
            <a:r>
              <a:rPr lang="en-US" sz="2200" dirty="0" smtClean="0">
                <a:latin typeface="Arial"/>
                <a:cs typeface="Arial"/>
              </a:rPr>
              <a:t>.</a:t>
            </a:r>
          </a:p>
          <a:p>
            <a:endParaRPr lang="en-US" sz="2400" dirty="0"/>
          </a:p>
          <a:p>
            <a:r>
              <a:rPr lang="en-US" sz="2400" dirty="0" smtClean="0"/>
              <a:t>Examples:</a:t>
            </a:r>
            <a:endParaRPr lang="en-US" sz="2400" dirty="0"/>
          </a:p>
          <a:p>
            <a:pPr marL="800100" lvl="1" indent="-342900">
              <a:buFont typeface="Arial"/>
              <a:buChar char="•"/>
            </a:pPr>
            <a:r>
              <a:rPr lang="en-US" sz="2200" dirty="0">
                <a:latin typeface="Arial"/>
                <a:cs typeface="Arial"/>
              </a:rPr>
              <a:t>To search for all </a:t>
            </a:r>
            <a:r>
              <a:rPr lang="en-US" sz="2200" dirty="0" smtClean="0">
                <a:latin typeface="Arial"/>
                <a:cs typeface="Arial"/>
              </a:rPr>
              <a:t>files </a:t>
            </a:r>
            <a:r>
              <a:rPr lang="en-US" sz="2200" dirty="0">
                <a:latin typeface="Arial"/>
                <a:cs typeface="Arial"/>
              </a:rPr>
              <a:t>with the </a:t>
            </a:r>
            <a:r>
              <a:rPr lang="en-US" sz="2200" dirty="0" err="1">
                <a:latin typeface="Arial"/>
                <a:cs typeface="Arial"/>
              </a:rPr>
              <a:t>extention</a:t>
            </a:r>
            <a:r>
              <a:rPr lang="en-US" sz="2200" dirty="0">
                <a:latin typeface="Arial"/>
                <a:cs typeface="Arial"/>
              </a:rPr>
              <a:t> </a:t>
            </a:r>
            <a:r>
              <a:rPr lang="en-US" sz="2200" dirty="0">
                <a:latin typeface="Courier New"/>
                <a:cs typeface="Courier New"/>
              </a:rPr>
              <a:t>.txt</a:t>
            </a:r>
            <a:r>
              <a:rPr lang="en-US" sz="2200" dirty="0">
                <a:latin typeface="Arial"/>
                <a:cs typeface="Arial"/>
              </a:rPr>
              <a:t>, starting at the current directory (</a:t>
            </a:r>
            <a:r>
              <a:rPr lang="en-US" sz="2200" dirty="0">
                <a:latin typeface="Courier New"/>
                <a:cs typeface="Courier New"/>
              </a:rPr>
              <a:t>.</a:t>
            </a:r>
            <a:r>
              <a:rPr lang="en-US" sz="2200" dirty="0">
                <a:latin typeface="Arial"/>
                <a:cs typeface="Arial"/>
              </a:rPr>
              <a:t>) and working through all sub-directories, then printing the name of the file to the screen, type</a:t>
            </a:r>
          </a:p>
          <a:p>
            <a:r>
              <a:rPr lang="en-US" sz="2400" dirty="0" smtClean="0">
                <a:latin typeface="Courier New"/>
                <a:cs typeface="Courier New"/>
              </a:rPr>
              <a:t>    $ </a:t>
            </a:r>
            <a:r>
              <a:rPr lang="en-US" sz="2400" dirty="0">
                <a:latin typeface="Courier New"/>
                <a:cs typeface="Courier New"/>
              </a:rPr>
              <a:t>find . -name "*.txt" -print</a:t>
            </a:r>
          </a:p>
          <a:p>
            <a:endParaRPr lang="en-US" sz="2400" dirty="0" smtClean="0"/>
          </a:p>
          <a:p>
            <a:pPr marL="800100" lvl="1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To </a:t>
            </a:r>
            <a:r>
              <a:rPr lang="en-US" sz="2200" dirty="0">
                <a:latin typeface="Arial"/>
                <a:cs typeface="Arial"/>
              </a:rPr>
              <a:t>find files over </a:t>
            </a:r>
            <a:r>
              <a:rPr lang="en-US" sz="2200" dirty="0" smtClean="0">
                <a:latin typeface="Arial"/>
                <a:cs typeface="Arial"/>
              </a:rPr>
              <a:t>1Gb </a:t>
            </a:r>
            <a:r>
              <a:rPr lang="en-US" sz="2200" dirty="0">
                <a:latin typeface="Arial"/>
                <a:cs typeface="Arial"/>
              </a:rPr>
              <a:t>in size, and display the result as a long listing, type</a:t>
            </a:r>
          </a:p>
          <a:p>
            <a:r>
              <a:rPr lang="en-US" sz="2400" dirty="0" smtClean="0">
                <a:latin typeface="Courier New"/>
                <a:cs typeface="Courier New"/>
              </a:rPr>
              <a:t>    $ </a:t>
            </a:r>
            <a:r>
              <a:rPr lang="en-US" sz="2400" dirty="0">
                <a:latin typeface="Courier New"/>
                <a:cs typeface="Courier New"/>
              </a:rPr>
              <a:t>find . -size +</a:t>
            </a:r>
            <a:r>
              <a:rPr lang="en-US" sz="2400" dirty="0" smtClean="0">
                <a:latin typeface="Courier New"/>
                <a:cs typeface="Courier New"/>
              </a:rPr>
              <a:t>1G </a:t>
            </a:r>
            <a:r>
              <a:rPr lang="en-US" sz="2400" dirty="0">
                <a:latin typeface="Courier New"/>
                <a:cs typeface="Courier New"/>
              </a:rPr>
              <a:t>-</a:t>
            </a:r>
            <a:r>
              <a:rPr lang="en-US" sz="2400" dirty="0" err="1">
                <a:latin typeface="Courier New"/>
                <a:cs typeface="Courier New"/>
              </a:rPr>
              <a:t>ls</a:t>
            </a:r>
            <a:endParaRPr lang="en-US" sz="2400" dirty="0">
              <a:latin typeface="Courier New"/>
              <a:cs typeface="Courier New"/>
            </a:endParaRPr>
          </a:p>
          <a:p>
            <a:pPr marL="285750" indent="-285750">
              <a:buFont typeface="Arial"/>
              <a:buChar char="•"/>
            </a:pPr>
            <a:endParaRPr lang="en-US" sz="2200" dirty="0">
              <a:latin typeface="Courier New"/>
              <a:cs typeface="Courier New"/>
            </a:endParaRPr>
          </a:p>
          <a:p>
            <a:endParaRPr lang="en-US" sz="2200" dirty="0" smtClean="0">
              <a:latin typeface="Arial"/>
              <a:cs typeface="Arial"/>
            </a:endParaRPr>
          </a:p>
          <a:p>
            <a:r>
              <a:rPr lang="en-US" sz="2200" dirty="0">
                <a:latin typeface="Arial"/>
                <a:cs typeface="Arial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732102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commands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FILE transfer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324279" y="1093460"/>
            <a:ext cx="8598568" cy="55281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/>
              <a:t>Both </a:t>
            </a:r>
            <a:r>
              <a:rPr lang="en-US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scp</a:t>
            </a:r>
            <a:r>
              <a:rPr lang="en-US" sz="2200" dirty="0"/>
              <a:t> and </a:t>
            </a:r>
            <a:r>
              <a:rPr lang="en-US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rsync</a:t>
            </a:r>
            <a:r>
              <a:rPr lang="en-US" sz="2200" dirty="0"/>
              <a:t> are simple file transfer tools.</a:t>
            </a:r>
          </a:p>
          <a:p>
            <a:endParaRPr lang="en-US" sz="22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scp</a:t>
            </a:r>
            <a:r>
              <a:rPr lang="en-US" sz="2200" dirty="0" smtClean="0"/>
              <a:t> </a:t>
            </a:r>
            <a:r>
              <a:rPr lang="en-US" sz="2200" dirty="0"/>
              <a:t>usage:</a:t>
            </a:r>
          </a:p>
          <a:p>
            <a:pPr lvl="1"/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Syntax: </a:t>
            </a:r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scp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[options] </a:t>
            </a:r>
            <a:r>
              <a:rPr lang="en-US" sz="2200" dirty="0">
                <a:latin typeface="Courier New"/>
                <a:cs typeface="Courier New"/>
              </a:rPr>
              <a:t>SOURCE DESTINATION</a:t>
            </a:r>
          </a:p>
          <a:p>
            <a:pPr lvl="1"/>
            <a:endParaRPr lang="en-US" sz="2200" dirty="0" smtClean="0"/>
          </a:p>
          <a:p>
            <a:pPr lvl="1"/>
            <a:r>
              <a:rPr lang="en-US" sz="2200" dirty="0" smtClean="0"/>
              <a:t>Example</a:t>
            </a:r>
            <a:r>
              <a:rPr lang="en-US" sz="2200" dirty="0"/>
              <a:t>:</a:t>
            </a:r>
          </a:p>
          <a:p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$ </a:t>
            </a:r>
            <a:r>
              <a:rPr lang="en-US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scp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report.doc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 zhu472@scholar.rcac.purdue.edu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:</a:t>
            </a:r>
          </a:p>
          <a:p>
            <a:pPr lvl="1"/>
            <a:r>
              <a:rPr lang="en-US" sz="2200" dirty="0"/>
              <a:t>This will copy the file </a:t>
            </a:r>
            <a:r>
              <a:rPr lang="en-US" sz="2200" dirty="0" err="1" smtClean="0"/>
              <a:t>report.doc</a:t>
            </a:r>
            <a:r>
              <a:rPr lang="en-US" sz="2200" dirty="0" smtClean="0"/>
              <a:t> to Scholar </a:t>
            </a:r>
            <a:r>
              <a:rPr lang="en-US" sz="2200" dirty="0"/>
              <a:t>in my home folder </a:t>
            </a:r>
            <a:r>
              <a:rPr lang="en-US" sz="2200" dirty="0" smtClean="0"/>
              <a:t>(</a:t>
            </a:r>
            <a:r>
              <a:rPr lang="en-US" sz="2200" dirty="0" smtClean="0">
                <a:latin typeface="Courier New"/>
                <a:cs typeface="Courier New"/>
              </a:rPr>
              <a:t>/</a:t>
            </a:r>
            <a:r>
              <a:rPr lang="en-US" sz="2200" dirty="0">
                <a:latin typeface="Courier New"/>
                <a:cs typeface="Courier New"/>
              </a:rPr>
              <a:t>home</a:t>
            </a:r>
            <a:r>
              <a:rPr lang="en-US" sz="2200" dirty="0" smtClean="0">
                <a:latin typeface="Courier New"/>
                <a:cs typeface="Courier New"/>
              </a:rPr>
              <a:t>/zhu472</a:t>
            </a:r>
            <a:r>
              <a:rPr lang="en-US" sz="2200" dirty="0" smtClean="0"/>
              <a:t>)</a:t>
            </a:r>
            <a:endParaRPr lang="en-US" sz="2200" dirty="0"/>
          </a:p>
          <a:p>
            <a:pPr lvl="1"/>
            <a:r>
              <a:rPr lang="en-US" sz="2200" dirty="0"/>
              <a:t>You could also provide the full path</a:t>
            </a:r>
          </a:p>
          <a:p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$ </a:t>
            </a:r>
            <a:r>
              <a:rPr lang="en-US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scp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 </a:t>
            </a:r>
            <a:r>
              <a:rPr lang="en-US" sz="22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report.doc</a:t>
            </a:r>
            <a:r>
              <a:rPr lang="en-US" sz="2200" dirty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 zhu472@scholar.rcac.purdue.edu</a:t>
            </a:r>
            <a:r>
              <a:rPr lang="en-US" sz="22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urier New"/>
                <a:cs typeface="Courier New"/>
              </a:rPr>
              <a:t>:/home/zhu472</a:t>
            </a:r>
            <a:endParaRPr lang="en-US" sz="2200" dirty="0">
              <a:solidFill>
                <a:schemeClr val="tx1">
                  <a:lumMod val="95000"/>
                  <a:lumOff val="5000"/>
                </a:schemeClr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33788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DEFINITION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2"/>
          </p:nvPr>
        </p:nvSpPr>
        <p:spPr>
          <a:xfrm>
            <a:off x="271146" y="1094305"/>
            <a:ext cx="8619512" cy="4664674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err="1" smtClean="0"/>
              <a:t>Dictionary.com</a:t>
            </a:r>
            <a:r>
              <a:rPr lang="en-US" sz="2200" dirty="0" smtClean="0"/>
              <a:t> definition:</a:t>
            </a:r>
          </a:p>
          <a:p>
            <a:pPr lvl="1">
              <a:buFont typeface="Wingdings" charset="2"/>
              <a:buChar char="§"/>
            </a:pPr>
            <a:r>
              <a:rPr lang="en-US" sz="2200" dirty="0" smtClean="0"/>
              <a:t>A</a:t>
            </a:r>
            <a:r>
              <a:rPr lang="en-US" sz="2200" dirty="0"/>
              <a:t> very fast, powerful mainframe computer, used in advanced </a:t>
            </a:r>
            <a:r>
              <a:rPr lang="en-US" sz="2200" dirty="0" smtClean="0"/>
              <a:t>military and</a:t>
            </a:r>
            <a:r>
              <a:rPr lang="en-US" sz="2200" dirty="0"/>
              <a:t> scientific applications.</a:t>
            </a:r>
          </a:p>
          <a:p>
            <a:endParaRPr lang="en-US" sz="2200" dirty="0" smtClean="0"/>
          </a:p>
          <a:p>
            <a:pPr marL="342900" indent="-342900">
              <a:buFont typeface="Arial"/>
              <a:buChar char="•"/>
            </a:pPr>
            <a:r>
              <a:rPr lang="en-US" sz="2200" dirty="0" smtClean="0"/>
              <a:t>For our sake:</a:t>
            </a:r>
          </a:p>
          <a:p>
            <a:pPr lvl="1">
              <a:buFont typeface="Wingdings" charset="2"/>
              <a:buChar char="§"/>
            </a:pPr>
            <a:r>
              <a:rPr lang="en-US" sz="2200" dirty="0" smtClean="0"/>
              <a:t>A computer SYSTEM designed to operate at super high speeds which can perform complex calculations that would require a long period of time on a normal computer. Supercomputers mostly are </a:t>
            </a:r>
            <a:r>
              <a:rPr lang="en-US" sz="2200" dirty="0"/>
              <a:t>multiple computers that perform parallel </a:t>
            </a:r>
            <a:r>
              <a:rPr lang="en-US" sz="2200" dirty="0" smtClean="0"/>
              <a:t>processing.</a:t>
            </a:r>
          </a:p>
          <a:p>
            <a:endParaRPr lang="en-US" sz="2200" dirty="0" smtClean="0"/>
          </a:p>
          <a:p>
            <a:r>
              <a:rPr lang="en-US" sz="2200" b="1" dirty="0" smtClean="0">
                <a:solidFill>
                  <a:srgbClr val="FF0000"/>
                </a:solidFill>
              </a:rPr>
              <a:t>High Performance Computing</a:t>
            </a:r>
            <a:r>
              <a:rPr lang="en-US" sz="2200" b="1" dirty="0" smtClean="0"/>
              <a:t>, </a:t>
            </a:r>
            <a:r>
              <a:rPr lang="en-US" sz="2200" b="1" dirty="0" smtClean="0">
                <a:solidFill>
                  <a:srgbClr val="0000FF"/>
                </a:solidFill>
              </a:rPr>
              <a:t>Supercomputing</a:t>
            </a:r>
            <a:r>
              <a:rPr lang="en-US" sz="2200" b="1" dirty="0" smtClean="0"/>
              <a:t>, </a:t>
            </a:r>
            <a:endParaRPr lang="en-US" sz="2200" b="1" dirty="0" smtClean="0"/>
          </a:p>
          <a:p>
            <a:r>
              <a:rPr lang="en-US" sz="2200" b="1" dirty="0" smtClean="0">
                <a:solidFill>
                  <a:srgbClr val="008000"/>
                </a:solidFill>
              </a:rPr>
              <a:t>Parallel </a:t>
            </a:r>
            <a:r>
              <a:rPr lang="en-US" sz="2200" b="1" dirty="0" smtClean="0">
                <a:solidFill>
                  <a:srgbClr val="008000"/>
                </a:solidFill>
              </a:rPr>
              <a:t>Computing</a:t>
            </a:r>
            <a:endParaRPr lang="en-US" sz="2200" b="1" dirty="0">
              <a:solidFill>
                <a:srgbClr val="008000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71145" y="-162405"/>
            <a:ext cx="3801423" cy="10422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800" kern="1200" cap="all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r>
              <a:rPr lang="en-US" dirty="0" err="1" smtClean="0"/>
              <a:t>SUpercomputers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356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How to get help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457199" y="1600200"/>
            <a:ext cx="8686801" cy="4635318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Read the manual.  </a:t>
            </a:r>
          </a:p>
          <a:p>
            <a:pPr marL="400050" lvl="2"/>
            <a:r>
              <a:rPr lang="en-US" sz="2200" b="0" dirty="0">
                <a:solidFill>
                  <a:srgbClr val="000000"/>
                </a:solidFill>
                <a:latin typeface="Courier New"/>
                <a:cs typeface="Courier New"/>
              </a:rPr>
              <a:t>m</a:t>
            </a:r>
            <a:r>
              <a:rPr lang="en-US" sz="2200" b="0" dirty="0" smtClean="0">
                <a:solidFill>
                  <a:srgbClr val="000000"/>
                </a:solidFill>
                <a:latin typeface="Courier New"/>
                <a:cs typeface="Courier New"/>
              </a:rPr>
              <a:t>an command</a:t>
            </a:r>
          </a:p>
          <a:p>
            <a:pPr marL="400050" lvl="2"/>
            <a:r>
              <a:rPr lang="en-US" sz="2200" b="0" dirty="0">
                <a:solidFill>
                  <a:srgbClr val="000000"/>
                </a:solidFill>
                <a:latin typeface="Courier New"/>
                <a:cs typeface="Courier New"/>
              </a:rPr>
              <a:t>m</a:t>
            </a:r>
            <a:r>
              <a:rPr lang="en-US" sz="2200" b="0" dirty="0" smtClean="0">
                <a:solidFill>
                  <a:srgbClr val="000000"/>
                </a:solidFill>
                <a:latin typeface="Courier New"/>
                <a:cs typeface="Courier New"/>
              </a:rPr>
              <a:t>an [section] command</a:t>
            </a:r>
          </a:p>
          <a:p>
            <a:pPr marL="400050" lvl="2"/>
            <a:r>
              <a:rPr lang="en-US" sz="2200" b="0" dirty="0">
                <a:solidFill>
                  <a:srgbClr val="000000"/>
                </a:solidFill>
                <a:latin typeface="Courier New"/>
                <a:cs typeface="Courier New"/>
              </a:rPr>
              <a:t>m</a:t>
            </a:r>
            <a:r>
              <a:rPr lang="en-US" sz="2200" b="0" dirty="0" smtClean="0">
                <a:solidFill>
                  <a:srgbClr val="000000"/>
                </a:solidFill>
                <a:latin typeface="Courier New"/>
                <a:cs typeface="Courier New"/>
              </a:rPr>
              <a:t>an –k keyword  </a:t>
            </a:r>
            <a:r>
              <a:rPr lang="en-US" sz="2200" b="0" dirty="0" smtClean="0">
                <a:solidFill>
                  <a:srgbClr val="000000"/>
                </a:solidFill>
              </a:rPr>
              <a:t>(search all manuals based on keyword)</a:t>
            </a:r>
          </a:p>
          <a:p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Most commands have a built-in manual, even the </a:t>
            </a:r>
            <a:r>
              <a:rPr lang="en-US" sz="2200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man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 command!</a:t>
            </a:r>
          </a:p>
          <a:p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Commands without manuals have help too, with  </a:t>
            </a:r>
            <a:r>
              <a:rPr lang="en-US" sz="2200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–h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, </a:t>
            </a:r>
            <a:r>
              <a:rPr lang="en-US" sz="2200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--help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, or </a:t>
            </a:r>
            <a:r>
              <a:rPr lang="en-US" sz="2200" b="0" cap="none" dirty="0" smtClean="0">
                <a:solidFill>
                  <a:srgbClr val="000000"/>
                </a:solidFill>
                <a:latin typeface="Courier New"/>
                <a:cs typeface="Courier New"/>
              </a:rPr>
              <a:t>/?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 option</a:t>
            </a:r>
            <a:r>
              <a:rPr lang="en-US" sz="2200" cap="none" dirty="0" smtClean="0">
                <a:solidFill>
                  <a:srgbClr val="000000"/>
                </a:solidFill>
                <a:latin typeface="Arial"/>
                <a:cs typeface="Arial"/>
              </a:rPr>
              <a:t>.</a:t>
            </a:r>
            <a:endParaRPr lang="en-US" sz="2200" cap="none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6262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Useful references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200479" y="1275960"/>
            <a:ext cx="8492670" cy="4635318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b="0" cap="none" dirty="0">
                <a:solidFill>
                  <a:srgbClr val="000000"/>
                </a:solidFill>
                <a:latin typeface="Arial"/>
                <a:cs typeface="Arial"/>
              </a:rPr>
              <a:t>There is a lot of information presented here, don’t become overwhelmed.</a:t>
            </a:r>
          </a:p>
          <a:p>
            <a:pPr marL="342900" indent="-342900">
              <a:buFont typeface="Arial"/>
              <a:buChar char="•"/>
            </a:pPr>
            <a:endParaRPr lang="en-US" sz="2200" b="0" cap="none" dirty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>
                <a:solidFill>
                  <a:srgbClr val="000000"/>
                </a:solidFill>
                <a:latin typeface="Arial"/>
                <a:cs typeface="Arial"/>
              </a:rPr>
              <a:t>Linux is a full featured OS with plenty of useful tools right out of the box</a:t>
            </a: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.</a:t>
            </a:r>
          </a:p>
          <a:p>
            <a:pPr marL="342900" indent="-342900">
              <a:buFont typeface="Arial"/>
              <a:buChar char="•"/>
            </a:pPr>
            <a:endParaRPr lang="en-US" sz="2200" b="0" u="sng" cap="none" dirty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Useful references:</a:t>
            </a:r>
          </a:p>
          <a:p>
            <a:pPr marL="342900" indent="-342900">
              <a:buFont typeface="Arial"/>
              <a:buChar char="•"/>
            </a:pPr>
            <a:endParaRPr lang="en-US" sz="2200" b="0" u="sng" cap="none" dirty="0">
              <a:solidFill>
                <a:srgbClr val="000000"/>
              </a:solidFill>
              <a:latin typeface="Arial"/>
              <a:cs typeface="Arial"/>
            </a:endParaRPr>
          </a:p>
          <a:p>
            <a:pPr fontAlgn="base"/>
            <a:r>
              <a:rPr lang="en-US" sz="2200" b="0" u="sng" cap="none" dirty="0" smtClean="0">
                <a:solidFill>
                  <a:srgbClr val="000000"/>
                </a:solidFill>
                <a:latin typeface="Arial"/>
                <a:cs typeface="Arial"/>
                <a:hlinkClick r:id="rId2"/>
              </a:rPr>
              <a:t>https://www.rcac.purdue.edu/tutorials/unix101/unix101.pdf</a:t>
            </a:r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fontAlgn="base"/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 </a:t>
            </a:r>
          </a:p>
          <a:p>
            <a:pPr fontAlgn="base"/>
            <a:r>
              <a:rPr lang="en-US" sz="2200" b="0" u="sng" cap="none" dirty="0" smtClean="0">
                <a:solidFill>
                  <a:srgbClr val="000000"/>
                </a:solidFill>
                <a:latin typeface="Arial"/>
                <a:cs typeface="Arial"/>
                <a:hlinkClick r:id="rId3"/>
              </a:rPr>
              <a:t>https://www.rcac.purdue.edu/compute/rcac_cluster_reference.pdf</a:t>
            </a:r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fontAlgn="base"/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 </a:t>
            </a:r>
          </a:p>
          <a:p>
            <a:pPr fontAlgn="base"/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  <a:hlinkClick r:id="rId4"/>
              </a:rPr>
              <a:t>http://www.ee.surrey.ac.uk/Teaching/Unix/</a:t>
            </a:r>
            <a:endParaRPr lang="en-US" sz="22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endParaRPr lang="en-US" sz="2400" cap="none" dirty="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4684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Summary of </a:t>
            </a:r>
          </a:p>
          <a:p>
            <a:r>
              <a:rPr lang="en-US" dirty="0" smtClean="0"/>
              <a:t>useful commands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5070634"/>
              </p:ext>
            </p:extLst>
          </p:nvPr>
        </p:nvGraphicFramePr>
        <p:xfrm>
          <a:off x="1474771" y="1028424"/>
          <a:ext cx="7182661" cy="518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1112"/>
                <a:gridCol w="5701549"/>
              </a:tblGrid>
              <a:tr h="202349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command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What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it does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man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display manual pages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ls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list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directory contents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cd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change directory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pwd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print working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directory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cp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coy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files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rm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remove files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mkdir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make directories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rmdir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remove directories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head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display first lines of a file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tail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"/>
                          <a:cs typeface="Arial"/>
                        </a:rPr>
                        <a:t>display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the last part of a file</a:t>
                      </a:r>
                      <a:endParaRPr lang="en-US" dirty="0" smtClean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touch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"/>
                          <a:cs typeface="Arial"/>
                        </a:rPr>
                        <a:t>change file access and modification time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cat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"/>
                          <a:cs typeface="Arial"/>
                        </a:rPr>
                        <a:t>concatenate and print file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less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a filter for paging through text one </a:t>
                      </a:r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screenful</a:t>
                      </a: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at a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time</a:t>
                      </a:r>
                      <a:endParaRPr lang="en-US" dirty="0" smtClean="0">
                        <a:effectLst/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5779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Summary of </a:t>
            </a:r>
          </a:p>
          <a:p>
            <a:r>
              <a:rPr lang="en-US" dirty="0" smtClean="0"/>
              <a:t>useful commands</a:t>
            </a: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5207483"/>
              </p:ext>
            </p:extLst>
          </p:nvPr>
        </p:nvGraphicFramePr>
        <p:xfrm>
          <a:off x="1474771" y="1045740"/>
          <a:ext cx="7182661" cy="519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1112"/>
                <a:gridCol w="570154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command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What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it does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find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walk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a file hierarchy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grep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print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liens matching a pattern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chmod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change file mode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or permissions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date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print out current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date/time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diff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report differences between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two files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wc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show number of lines,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words in a file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sort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sort a file line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by line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uniq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Arial"/>
                          <a:cs typeface="Arial"/>
                        </a:rPr>
                        <a:t>remove duplicate lines from a sorted file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file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"/>
                          <a:cs typeface="Arial"/>
                        </a:rPr>
                        <a:t>determine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file type</a:t>
                      </a:r>
                      <a:endParaRPr lang="en-US" dirty="0" smtClean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which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latin typeface="Arial"/>
                          <a:cs typeface="Arial"/>
                        </a:rPr>
                        <a:t>show full path to</a:t>
                      </a:r>
                      <a:r>
                        <a:rPr lang="en-US" baseline="0" dirty="0" smtClean="0">
                          <a:latin typeface="Arial"/>
                          <a:cs typeface="Arial"/>
                        </a:rPr>
                        <a:t> a command</a:t>
                      </a:r>
                      <a:endParaRPr lang="en-US" dirty="0" smtClean="0"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scp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/>
                          <a:latin typeface="Arial"/>
                          <a:cs typeface="Arial"/>
                        </a:rPr>
                        <a:t>secure</a:t>
                      </a:r>
                      <a:r>
                        <a:rPr lang="en-US" baseline="0" dirty="0" smtClean="0">
                          <a:effectLst/>
                          <a:latin typeface="Arial"/>
                          <a:cs typeface="Arial"/>
                        </a:rPr>
                        <a:t> copy to transfer file remotely </a:t>
                      </a:r>
                      <a:endParaRPr lang="en-US" dirty="0" smtClean="0">
                        <a:effectLst/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latin typeface="Arial"/>
                          <a:cs typeface="Arial"/>
                        </a:rPr>
                        <a:t>tar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archiving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utility</a:t>
                      </a:r>
                      <a:endParaRPr lang="en-US" dirty="0" smtClean="0">
                        <a:effectLst/>
                        <a:latin typeface="Arial"/>
                        <a:cs typeface="Arial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latin typeface="Arial"/>
                          <a:cs typeface="Arial"/>
                        </a:rPr>
                        <a:t>gzip</a:t>
                      </a:r>
                      <a:r>
                        <a:rPr lang="en-US" dirty="0" smtClean="0">
                          <a:latin typeface="Arial"/>
                          <a:cs typeface="Arial"/>
                        </a:rPr>
                        <a:t>/</a:t>
                      </a:r>
                      <a:r>
                        <a:rPr lang="en-US" dirty="0" err="1" smtClean="0">
                          <a:latin typeface="Arial"/>
                          <a:cs typeface="Arial"/>
                        </a:rPr>
                        <a:t>gunzip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effectLst/>
                          <a:latin typeface="Arial"/>
                          <a:cs typeface="Arial"/>
                        </a:rPr>
                        <a:t>compress/</a:t>
                      </a:r>
                      <a:r>
                        <a:rPr lang="en-US" dirty="0" err="1" smtClean="0">
                          <a:effectLst/>
                          <a:latin typeface="Arial"/>
                          <a:cs typeface="Arial"/>
                        </a:rPr>
                        <a:t>uncompress</a:t>
                      </a:r>
                      <a:r>
                        <a:rPr lang="en-US" dirty="0" smtClean="0">
                          <a:effectLst/>
                          <a:latin typeface="Arial"/>
                          <a:cs typeface="Arial"/>
                        </a:rPr>
                        <a:t> a file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9185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What is version control?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457200" y="1065824"/>
            <a:ext cx="8229600" cy="5235846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0" cap="none" dirty="0" smtClean="0">
                <a:solidFill>
                  <a:srgbClr val="000000"/>
                </a:solidFill>
                <a:latin typeface="Arial"/>
                <a:cs typeface="Arial"/>
              </a:rPr>
              <a:t>A system that </a:t>
            </a:r>
            <a:r>
              <a:rPr lang="en-US" sz="2800" b="0" cap="none" dirty="0" smtClean="0">
                <a:solidFill>
                  <a:srgbClr val="0000FF"/>
                </a:solidFill>
                <a:latin typeface="Arial"/>
                <a:cs typeface="Arial"/>
              </a:rPr>
              <a:t>records changes</a:t>
            </a:r>
            <a:r>
              <a:rPr lang="en-US" sz="2800" b="0" cap="none" dirty="0" smtClean="0">
                <a:solidFill>
                  <a:srgbClr val="3366FF"/>
                </a:solidFill>
                <a:latin typeface="Arial"/>
                <a:cs typeface="Arial"/>
              </a:rPr>
              <a:t> </a:t>
            </a:r>
            <a:r>
              <a:rPr lang="en-US" sz="2800" b="0" cap="none" dirty="0" smtClean="0">
                <a:solidFill>
                  <a:srgbClr val="000000"/>
                </a:solidFill>
                <a:latin typeface="Arial"/>
                <a:cs typeface="Arial"/>
              </a:rPr>
              <a:t>to a file or set of files </a:t>
            </a:r>
            <a:r>
              <a:rPr lang="en-US" sz="2800" b="0" cap="none" dirty="0" smtClean="0">
                <a:solidFill>
                  <a:srgbClr val="0000FF"/>
                </a:solidFill>
                <a:latin typeface="Arial"/>
                <a:cs typeface="Arial"/>
              </a:rPr>
              <a:t>over time </a:t>
            </a:r>
            <a:r>
              <a:rPr lang="en-US" sz="2800" b="0" cap="none" dirty="0" smtClean="0">
                <a:solidFill>
                  <a:srgbClr val="000000"/>
                </a:solidFill>
                <a:latin typeface="Arial"/>
                <a:cs typeface="Arial"/>
              </a:rPr>
              <a:t>so that </a:t>
            </a:r>
            <a:r>
              <a:rPr lang="en-US" sz="2800" b="0" cap="none" dirty="0" smtClean="0">
                <a:solidFill>
                  <a:srgbClr val="0000FF"/>
                </a:solidFill>
                <a:latin typeface="Arial"/>
                <a:cs typeface="Arial"/>
              </a:rPr>
              <a:t>you can recall specific version later</a:t>
            </a:r>
            <a:r>
              <a:rPr lang="en-US" sz="2800" b="0" cap="none" dirty="0" smtClean="0">
                <a:solidFill>
                  <a:srgbClr val="000000"/>
                </a:solidFill>
                <a:latin typeface="Arial"/>
                <a:cs typeface="Arial"/>
              </a:rPr>
              <a:t>. </a:t>
            </a:r>
          </a:p>
          <a:p>
            <a:pPr marL="342900" indent="-342900">
              <a:buFont typeface="Arial"/>
              <a:buChar char="•"/>
            </a:pPr>
            <a:endParaRPr lang="en-US" sz="2800" b="0" cap="none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800" b="0" cap="none" dirty="0" smtClean="0">
                <a:solidFill>
                  <a:srgbClr val="000000"/>
                </a:solidFill>
                <a:latin typeface="Arial"/>
                <a:cs typeface="Arial"/>
              </a:rPr>
              <a:t>You are using version control without noticing!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800" b="0" cap="none" dirty="0" smtClean="0">
                <a:solidFill>
                  <a:srgbClr val="000000"/>
                </a:solidFill>
                <a:latin typeface="Arial"/>
                <a:cs typeface="Arial"/>
              </a:rPr>
              <a:t>Copy files into another directory in your local/remote workstations.</a:t>
            </a:r>
            <a:endParaRPr lang="en-US" sz="2800" cap="none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367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Why version control?</a:t>
            </a:r>
            <a:endParaRPr lang="en-US" dirty="0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body" sz="quarter" idx="11"/>
          </p:nvPr>
        </p:nvSpPr>
        <p:spPr>
          <a:xfrm>
            <a:off x="457200" y="1032781"/>
            <a:ext cx="8229600" cy="5235846"/>
          </a:xfrm>
        </p:spPr>
        <p:txBody>
          <a:bodyPr>
            <a:no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Traceability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b="0" cap="none" dirty="0" smtClean="0">
                <a:solidFill>
                  <a:srgbClr val="000000"/>
                </a:solidFill>
              </a:rPr>
              <a:t>Review changes made over time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b="0" cap="none" dirty="0" smtClean="0">
                <a:solidFill>
                  <a:srgbClr val="000000"/>
                </a:solidFill>
              </a:rPr>
              <a:t>Know what code (which version) was under use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b="0" cap="none" dirty="0" smtClean="0">
                <a:solidFill>
                  <a:srgbClr val="000000"/>
                </a:solidFill>
              </a:rPr>
              <a:t>Know when and how things were changed by yourself or other team members</a:t>
            </a:r>
            <a:endParaRPr lang="en-US" sz="2200" b="0" cap="none" dirty="0">
              <a:solidFill>
                <a:srgbClr val="0000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Reproducibility</a:t>
            </a:r>
          </a:p>
          <a:p>
            <a:pPr marL="800100" lvl="2" indent="-342900">
              <a:spcBef>
                <a:spcPts val="0"/>
              </a:spcBef>
              <a:buFont typeface="Lucida Grande"/>
              <a:buChar char="-"/>
            </a:pPr>
            <a:r>
              <a:rPr lang="en-US" sz="2200" b="0" dirty="0" smtClean="0">
                <a:solidFill>
                  <a:srgbClr val="000000"/>
                </a:solidFill>
              </a:rPr>
              <a:t>Revert files back to a previous state</a:t>
            </a:r>
          </a:p>
          <a:p>
            <a:pPr marL="800100" lvl="2" indent="-342900">
              <a:spcBef>
                <a:spcPts val="0"/>
              </a:spcBef>
              <a:buFont typeface="Lucida Grande"/>
              <a:buChar char="-"/>
            </a:pPr>
            <a:r>
              <a:rPr lang="en-US" sz="2200" b="0" dirty="0" smtClean="0">
                <a:solidFill>
                  <a:srgbClr val="000000"/>
                </a:solidFill>
              </a:rPr>
              <a:t>Revert the entire project back to a previous state</a:t>
            </a:r>
          </a:p>
          <a:p>
            <a:pPr marL="800100" lvl="2" indent="-342900">
              <a:spcBef>
                <a:spcPts val="0"/>
              </a:spcBef>
              <a:buFont typeface="Lucida Grande"/>
              <a:buChar char="-"/>
            </a:pPr>
            <a:r>
              <a:rPr lang="en-US" sz="2200" b="0" dirty="0" smtClean="0">
                <a:solidFill>
                  <a:srgbClr val="000000"/>
                </a:solidFill>
              </a:rPr>
              <a:t>Easy to share</a:t>
            </a:r>
            <a:endParaRPr lang="en-US" sz="2200" b="0" cap="none" dirty="0" smtClean="0">
              <a:solidFill>
                <a:srgbClr val="0000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Collaboration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b="0" cap="none" dirty="0" smtClean="0">
                <a:solidFill>
                  <a:srgbClr val="000000"/>
                </a:solidFill>
              </a:rPr>
              <a:t>Allow contributions without risking code breakage</a:t>
            </a:r>
          </a:p>
          <a:p>
            <a:pPr marL="342900" indent="-342900">
              <a:buFont typeface="Arial"/>
              <a:buChar char="•"/>
            </a:pPr>
            <a:r>
              <a:rPr lang="en-US" sz="2200" b="0" cap="none" dirty="0" smtClean="0">
                <a:solidFill>
                  <a:srgbClr val="000000"/>
                </a:solidFill>
                <a:latin typeface="Arial"/>
                <a:cs typeface="Arial"/>
              </a:rPr>
              <a:t>Organization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b="0" cap="none" dirty="0" smtClean="0">
                <a:solidFill>
                  <a:srgbClr val="000000"/>
                </a:solidFill>
              </a:rPr>
              <a:t>Enforce a method of organization</a:t>
            </a:r>
            <a:endParaRPr lang="en-US" sz="2200" cap="none" dirty="0">
              <a:solidFill>
                <a:srgbClr val="0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978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GIT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8623" y="1328771"/>
            <a:ext cx="5033835" cy="552922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8093" y="1161858"/>
            <a:ext cx="5607329" cy="2462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Clients fully mirror the repository!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Every version is a snapshot of all files.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Most operations only need local files and resource to operate.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Only a few operations interact with the remote repository (e.g., </a:t>
            </a:r>
            <a:r>
              <a:rPr lang="en-US" sz="2200" dirty="0" smtClean="0">
                <a:latin typeface="Courier New"/>
                <a:cs typeface="Courier New"/>
              </a:rPr>
              <a:t>clone, pull, push</a:t>
            </a:r>
            <a:r>
              <a:rPr lang="en-US" sz="2200" dirty="0" smtClean="0">
                <a:latin typeface="Arial"/>
                <a:cs typeface="Arial"/>
              </a:rPr>
              <a:t>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3749937"/>
            <a:ext cx="43688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764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0627" t="3430" r="1459" b="30335"/>
          <a:stretch/>
        </p:blipFill>
        <p:spPr>
          <a:xfrm>
            <a:off x="4756096" y="2864113"/>
            <a:ext cx="4549532" cy="3836834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Basic GIT workflow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5445504" y="1148349"/>
            <a:ext cx="2918514" cy="580928"/>
            <a:chOff x="5039840" y="1729277"/>
            <a:chExt cx="2918514" cy="580928"/>
          </a:xfrm>
        </p:grpSpPr>
        <p:sp>
          <p:nvSpPr>
            <p:cNvPr id="7" name="Rectangle 6"/>
            <p:cNvSpPr/>
            <p:nvPr/>
          </p:nvSpPr>
          <p:spPr>
            <a:xfrm>
              <a:off x="5039840" y="1729277"/>
              <a:ext cx="2918514" cy="58092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467716" y="1756297"/>
              <a:ext cx="23240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Remote Repository</a:t>
              </a:r>
              <a:endParaRPr lang="en-US" dirty="0"/>
            </a:p>
          </p:txBody>
        </p:sp>
      </p:grpSp>
      <p:sp>
        <p:nvSpPr>
          <p:cNvPr id="12" name="Up Arrow 11"/>
          <p:cNvSpPr/>
          <p:nvPr/>
        </p:nvSpPr>
        <p:spPr>
          <a:xfrm>
            <a:off x="6207545" y="1885705"/>
            <a:ext cx="484632" cy="978408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Down Arrow 13"/>
          <p:cNvSpPr/>
          <p:nvPr/>
        </p:nvSpPr>
        <p:spPr>
          <a:xfrm>
            <a:off x="7030862" y="1929081"/>
            <a:ext cx="484632" cy="97840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512192" y="229669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0" y="1947155"/>
            <a:ext cx="5147934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Modify files in your working directory;</a:t>
            </a:r>
          </a:p>
          <a:p>
            <a:pPr marL="285750" indent="-28575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Stage files, adding snapshots to the staging area;</a:t>
            </a:r>
          </a:p>
          <a:p>
            <a:pPr marL="285750" indent="-28575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Commit files, take the files in the staging area and store them permanently to the </a:t>
            </a:r>
            <a:r>
              <a:rPr lang="en-US" sz="2200" dirty="0" err="1" smtClean="0">
                <a:latin typeface="Arial"/>
                <a:cs typeface="Arial"/>
              </a:rPr>
              <a:t>git</a:t>
            </a:r>
            <a:r>
              <a:rPr lang="en-US" sz="2200" dirty="0" smtClean="0">
                <a:latin typeface="Arial"/>
                <a:cs typeface="Arial"/>
              </a:rPr>
              <a:t> directory, which are ready to be pushed to the remote repository.</a:t>
            </a:r>
            <a:endParaRPr lang="en-US" sz="2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7896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02605" y="1796826"/>
            <a:ext cx="7728656" cy="3350474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sz="2200" dirty="0" smtClean="0">
              <a:solidFill>
                <a:schemeClr val="tx1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chemeClr val="tx1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mkdir</a:t>
            </a: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test_class</a:t>
            </a:r>
            <a:endParaRPr lang="en-US" sz="2200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chemeClr val="tx1"/>
                </a:solidFill>
                <a:latin typeface="Courier New"/>
                <a:cs typeface="Courier New"/>
              </a:rPr>
              <a:t>$ </a:t>
            </a: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cd </a:t>
            </a: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test_class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/</a:t>
            </a:r>
          </a:p>
          <a:p>
            <a:pPr>
              <a:lnSpc>
                <a:spcPct val="120000"/>
              </a:lnSpc>
            </a:pPr>
            <a:endParaRPr lang="en-US" sz="22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chemeClr val="tx1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git</a:t>
            </a: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init</a:t>
            </a:r>
            <a:endParaRPr lang="en-US" sz="2200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r>
              <a:rPr lang="en-US" sz="2200" dirty="0">
                <a:solidFill>
                  <a:srgbClr val="756C66"/>
                </a:solidFill>
                <a:latin typeface="Courier New"/>
                <a:cs typeface="Courier New"/>
              </a:rPr>
              <a:t>Initialized empty </a:t>
            </a:r>
            <a:r>
              <a:rPr lang="en-US" sz="2200" dirty="0" err="1">
                <a:solidFill>
                  <a:srgbClr val="756C66"/>
                </a:solidFill>
                <a:latin typeface="Courier New"/>
                <a:cs typeface="Courier New"/>
              </a:rPr>
              <a:t>Git</a:t>
            </a:r>
            <a:r>
              <a:rPr lang="en-US" sz="2200" dirty="0">
                <a:solidFill>
                  <a:srgbClr val="756C66"/>
                </a:solidFill>
                <a:latin typeface="Courier New"/>
                <a:cs typeface="Courier New"/>
              </a:rPr>
              <a:t> repository in /Users/zhu472/Documents/research/training/me614/</a:t>
            </a:r>
            <a:r>
              <a:rPr lang="en-US" sz="2200" dirty="0" err="1">
                <a:solidFill>
                  <a:srgbClr val="756C66"/>
                </a:solidFill>
                <a:latin typeface="Courier New"/>
                <a:cs typeface="Courier New"/>
              </a:rPr>
              <a:t>test_class</a:t>
            </a:r>
            <a:r>
              <a:rPr lang="en-US" sz="2200" dirty="0">
                <a:solidFill>
                  <a:srgbClr val="756C66"/>
                </a:solidFill>
                <a:latin typeface="Courier New"/>
                <a:cs typeface="Courier New"/>
              </a:rPr>
              <a:t>/.</a:t>
            </a:r>
            <a:r>
              <a:rPr lang="en-US" sz="2200" dirty="0" err="1">
                <a:solidFill>
                  <a:srgbClr val="756C66"/>
                </a:solidFill>
                <a:latin typeface="Courier New"/>
                <a:cs typeface="Courier New"/>
              </a:rPr>
              <a:t>git</a:t>
            </a:r>
            <a:r>
              <a:rPr lang="en-US" sz="2200" dirty="0">
                <a:solidFill>
                  <a:srgbClr val="756C66"/>
                </a:solidFill>
                <a:latin typeface="Courier New"/>
                <a:cs typeface="Courier New"/>
              </a:rPr>
              <a:t>/</a:t>
            </a: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endParaRPr lang="en-US" sz="22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 algn="ctr">
              <a:lnSpc>
                <a:spcPct val="12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 Placeholder 8"/>
          <p:cNvSpPr>
            <a:spLocks noGrp="1"/>
          </p:cNvSpPr>
          <p:nvPr>
            <p:ph type="body" idx="11"/>
          </p:nvPr>
        </p:nvSpPr>
        <p:spPr>
          <a:xfrm>
            <a:off x="4396101" y="165992"/>
            <a:ext cx="4297048" cy="713823"/>
          </a:xfrm>
        </p:spPr>
        <p:txBody>
          <a:bodyPr/>
          <a:lstStyle/>
          <a:p>
            <a:r>
              <a:rPr lang="en-US" dirty="0" smtClean="0"/>
              <a:t>GIT </a:t>
            </a:r>
            <a:r>
              <a:rPr lang="en-US" dirty="0" err="1" smtClean="0"/>
              <a:t>init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6186" y="1148348"/>
            <a:ext cx="892781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 smtClean="0">
                <a:latin typeface="Courier New"/>
                <a:cs typeface="Courier New"/>
              </a:rPr>
              <a:t>git</a:t>
            </a:r>
            <a:r>
              <a:rPr lang="en-US" sz="2200" b="1" dirty="0" smtClean="0">
                <a:latin typeface="Courier New"/>
                <a:cs typeface="Courier New"/>
              </a:rPr>
              <a:t> </a:t>
            </a:r>
            <a:r>
              <a:rPr lang="en-US" sz="2200" b="1" dirty="0" err="1" smtClean="0">
                <a:latin typeface="Courier New"/>
                <a:cs typeface="Courier New"/>
              </a:rPr>
              <a:t>init</a:t>
            </a:r>
            <a:r>
              <a:rPr lang="en-US" sz="2200" dirty="0" smtClean="0">
                <a:latin typeface="Courier New"/>
                <a:cs typeface="Courier New"/>
              </a:rPr>
              <a:t>: </a:t>
            </a:r>
            <a:r>
              <a:rPr lang="en-US" sz="2200" dirty="0" smtClean="0">
                <a:latin typeface="Arial"/>
                <a:cs typeface="Arial"/>
              </a:rPr>
              <a:t>create </a:t>
            </a:r>
            <a:r>
              <a:rPr lang="en-US" sz="2200" dirty="0">
                <a:latin typeface="Arial"/>
                <a:cs typeface="Arial"/>
              </a:rPr>
              <a:t>an empty </a:t>
            </a:r>
            <a:r>
              <a:rPr lang="en-US" sz="2200" dirty="0" smtClean="0">
                <a:latin typeface="Arial"/>
                <a:cs typeface="Arial"/>
              </a:rPr>
              <a:t>repository </a:t>
            </a:r>
            <a:r>
              <a:rPr lang="en-US" sz="2200" dirty="0">
                <a:latin typeface="Arial"/>
                <a:cs typeface="Arial"/>
              </a:rPr>
              <a:t>or </a:t>
            </a:r>
            <a:r>
              <a:rPr lang="en-US" sz="2200" dirty="0" smtClean="0">
                <a:latin typeface="Arial"/>
                <a:cs typeface="Arial"/>
              </a:rPr>
              <a:t>reinitialize an existing </a:t>
            </a:r>
            <a:r>
              <a:rPr lang="en-US" sz="2200" dirty="0">
                <a:latin typeface="Arial"/>
                <a:cs typeface="Arial"/>
              </a:rPr>
              <a:t>one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85145" y="5479833"/>
            <a:ext cx="8308004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 err="1">
                <a:latin typeface="Courier New"/>
                <a:cs typeface="Courier New"/>
              </a:rPr>
              <a:t>git</a:t>
            </a:r>
            <a:r>
              <a:rPr lang="en-US" sz="2200" b="1" dirty="0">
                <a:latin typeface="Arial"/>
                <a:cs typeface="Arial"/>
              </a:rPr>
              <a:t> </a:t>
            </a:r>
            <a:r>
              <a:rPr lang="en-US" sz="2200" dirty="0">
                <a:latin typeface="Arial"/>
                <a:cs typeface="Arial"/>
              </a:rPr>
              <a:t>is your local repository. </a:t>
            </a:r>
            <a:r>
              <a:rPr lang="en-US" sz="2200" dirty="0">
                <a:solidFill>
                  <a:srgbClr val="FF0000"/>
                </a:solidFill>
                <a:latin typeface="Arial"/>
                <a:cs typeface="Arial"/>
              </a:rPr>
              <a:t>Do not modify/delete it!</a:t>
            </a:r>
          </a:p>
        </p:txBody>
      </p:sp>
    </p:spTree>
    <p:extLst>
      <p:ext uri="{BB962C8B-B14F-4D97-AF65-F5344CB8AC3E}">
        <p14:creationId xmlns:p14="http://schemas.microsoft.com/office/powerpoint/2010/main" val="2935336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07520" y="1958946"/>
            <a:ext cx="7728656" cy="1107818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sz="2200" dirty="0" smtClean="0">
              <a:solidFill>
                <a:schemeClr val="tx1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chemeClr val="tx1"/>
                </a:solidFill>
                <a:latin typeface="Courier New"/>
                <a:cs typeface="Courier New"/>
              </a:rPr>
              <a:t>$ 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echo “Hello from Xiao” &gt;&gt; README</a:t>
            </a:r>
            <a:endParaRPr lang="en-US" sz="2200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chemeClr val="tx1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git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add README</a:t>
            </a:r>
          </a:p>
          <a:p>
            <a:pPr>
              <a:lnSpc>
                <a:spcPct val="120000"/>
              </a:lnSpc>
            </a:pPr>
            <a:endParaRPr lang="en-US" sz="2200" dirty="0" smtClean="0">
              <a:solidFill>
                <a:schemeClr val="tx1"/>
              </a:solidFill>
              <a:latin typeface="Courier New"/>
              <a:cs typeface="Courier New"/>
            </a:endParaRPr>
          </a:p>
          <a:p>
            <a:pPr algn="ctr">
              <a:lnSpc>
                <a:spcPct val="12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 Placeholder 8"/>
          <p:cNvSpPr>
            <a:spLocks noGrp="1"/>
          </p:cNvSpPr>
          <p:nvPr>
            <p:ph type="body" idx="11"/>
          </p:nvPr>
        </p:nvSpPr>
        <p:spPr>
          <a:xfrm>
            <a:off x="4396101" y="165992"/>
            <a:ext cx="4297048" cy="713823"/>
          </a:xfrm>
        </p:spPr>
        <p:txBody>
          <a:bodyPr/>
          <a:lstStyle/>
          <a:p>
            <a:r>
              <a:rPr lang="en-US" dirty="0" smtClean="0"/>
              <a:t>GIT add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6186" y="1148348"/>
            <a:ext cx="8927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>
                <a:latin typeface="Courier New"/>
                <a:cs typeface="Courier New"/>
              </a:rPr>
              <a:t>g</a:t>
            </a:r>
            <a:r>
              <a:rPr lang="en-US" sz="2200" b="1" dirty="0" err="1" smtClean="0">
                <a:latin typeface="Courier New"/>
                <a:cs typeface="Courier New"/>
              </a:rPr>
              <a:t>it</a:t>
            </a:r>
            <a:r>
              <a:rPr lang="en-US" sz="2200" b="1" dirty="0" smtClean="0">
                <a:latin typeface="Courier New"/>
                <a:cs typeface="Courier New"/>
              </a:rPr>
              <a:t> add</a:t>
            </a:r>
            <a:r>
              <a:rPr lang="en-US" sz="2200" dirty="0" smtClean="0">
                <a:latin typeface="Courier New"/>
                <a:cs typeface="Courier New"/>
              </a:rPr>
              <a:t>: </a:t>
            </a:r>
            <a:r>
              <a:rPr lang="en-US" sz="2400" dirty="0"/>
              <a:t>a</a:t>
            </a:r>
            <a:r>
              <a:rPr lang="en-US" sz="2400" dirty="0" smtClean="0"/>
              <a:t>dd </a:t>
            </a:r>
            <a:r>
              <a:rPr lang="en-US" sz="2400" dirty="0"/>
              <a:t>file contents to the index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943" y="3992598"/>
            <a:ext cx="2921000" cy="15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218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USE of </a:t>
            </a:r>
            <a:r>
              <a:rPr lang="en-US" dirty="0" err="1" smtClean="0"/>
              <a:t>Supercompters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2"/>
          </p:nvPr>
        </p:nvSpPr>
        <p:spPr>
          <a:xfrm>
            <a:off x="457200" y="1269935"/>
            <a:ext cx="8235949" cy="4664674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Supercomputers are mainly used to simulate</a:t>
            </a:r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Fluid Dynamics and Turbulence (Engineering/Physics)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Virtual CAD/CAM Design (Engineering)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DNA/Protein Structures (Biology/Bioinformatics)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Molecular Dynamics (Chemistry)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Fourier Transform and Algebraic Systems (Mathematics</a:t>
            </a:r>
            <a:r>
              <a:rPr lang="en-US" sz="20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Earthquake and Seismic activity (Geology)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Global warming patterns (Environmental Sciences)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Solar atmosphere and Supernova Dynamics (Astronomy)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NO COMPUTER SCIENCE?</a:t>
            </a:r>
          </a:p>
          <a:p>
            <a:endParaRPr lang="en-US" dirty="0" smtClean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71145" y="-162405"/>
            <a:ext cx="3801423" cy="10422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800" kern="1200" cap="all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r>
              <a:rPr lang="en-US" dirty="0" err="1" smtClean="0"/>
              <a:t>SUpercomputers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1546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02605" y="1945436"/>
            <a:ext cx="7728656" cy="3998953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Courier New"/>
                <a:cs typeface="Courier New"/>
              </a:rPr>
              <a:t>$ </a:t>
            </a:r>
            <a:r>
              <a:rPr lang="en-US" sz="2400" dirty="0" err="1">
                <a:solidFill>
                  <a:srgbClr val="0000FF"/>
                </a:solidFill>
                <a:latin typeface="Courier New"/>
                <a:cs typeface="Courier New"/>
              </a:rPr>
              <a:t>git</a:t>
            </a:r>
            <a:r>
              <a:rPr lang="en-US" sz="2400" dirty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2400" dirty="0" smtClean="0">
                <a:solidFill>
                  <a:srgbClr val="0000FF"/>
                </a:solidFill>
                <a:latin typeface="Courier New"/>
                <a:cs typeface="Courier New"/>
              </a:rPr>
              <a:t>status</a:t>
            </a:r>
            <a:endParaRPr lang="en-US" sz="2400" dirty="0">
              <a:solidFill>
                <a:srgbClr val="0000FF"/>
              </a:solidFill>
            </a:endParaRPr>
          </a:p>
          <a:p>
            <a:r>
              <a:rPr lang="en-US" sz="2400" dirty="0" smtClean="0">
                <a:solidFill>
                  <a:srgbClr val="756C66"/>
                </a:solidFill>
                <a:latin typeface="Courier New"/>
                <a:cs typeface="Courier New"/>
              </a:rPr>
              <a:t>On branch master </a:t>
            </a:r>
          </a:p>
          <a:p>
            <a:endParaRPr lang="en-US" sz="2400" dirty="0" smtClean="0">
              <a:solidFill>
                <a:srgbClr val="756C66"/>
              </a:solidFill>
              <a:latin typeface="Courier New"/>
              <a:cs typeface="Courier New"/>
            </a:endParaRPr>
          </a:p>
          <a:p>
            <a:r>
              <a:rPr lang="en-US" sz="2400" dirty="0" smtClean="0">
                <a:solidFill>
                  <a:srgbClr val="756C66"/>
                </a:solidFill>
                <a:latin typeface="Courier New"/>
                <a:cs typeface="Courier New"/>
              </a:rPr>
              <a:t>Initial commit</a:t>
            </a:r>
          </a:p>
          <a:p>
            <a:endParaRPr lang="en-US" sz="2400" dirty="0">
              <a:solidFill>
                <a:srgbClr val="756C66"/>
              </a:solidFill>
              <a:latin typeface="Courier New"/>
              <a:cs typeface="Courier New"/>
            </a:endParaRPr>
          </a:p>
          <a:p>
            <a:r>
              <a:rPr lang="en-US" sz="2400" dirty="0">
                <a:solidFill>
                  <a:srgbClr val="756C66"/>
                </a:solidFill>
                <a:latin typeface="Courier New"/>
                <a:cs typeface="Courier New"/>
              </a:rPr>
              <a:t>Changes to be committed:</a:t>
            </a:r>
          </a:p>
          <a:p>
            <a:r>
              <a:rPr lang="en-US" sz="2400" dirty="0">
                <a:solidFill>
                  <a:srgbClr val="756C66"/>
                </a:solidFill>
                <a:latin typeface="Courier New"/>
                <a:cs typeface="Courier New"/>
              </a:rPr>
              <a:t>  (use "</a:t>
            </a:r>
            <a:r>
              <a:rPr lang="en-US" sz="2400" dirty="0" err="1">
                <a:solidFill>
                  <a:srgbClr val="756C66"/>
                </a:solidFill>
                <a:latin typeface="Courier New"/>
                <a:cs typeface="Courier New"/>
              </a:rPr>
              <a:t>git</a:t>
            </a:r>
            <a:r>
              <a:rPr lang="en-US" sz="2400" dirty="0">
                <a:solidFill>
                  <a:srgbClr val="756C66"/>
                </a:solidFill>
                <a:latin typeface="Courier New"/>
                <a:cs typeface="Courier New"/>
              </a:rPr>
              <a:t> </a:t>
            </a:r>
            <a:r>
              <a:rPr lang="en-US" sz="2400" dirty="0" err="1">
                <a:solidFill>
                  <a:srgbClr val="756C66"/>
                </a:solidFill>
                <a:latin typeface="Courier New"/>
                <a:cs typeface="Courier New"/>
              </a:rPr>
              <a:t>rm</a:t>
            </a:r>
            <a:r>
              <a:rPr lang="en-US" sz="2400" dirty="0">
                <a:solidFill>
                  <a:srgbClr val="756C66"/>
                </a:solidFill>
                <a:latin typeface="Courier New"/>
                <a:cs typeface="Courier New"/>
              </a:rPr>
              <a:t> --cached &lt;file&gt;..." to </a:t>
            </a:r>
            <a:r>
              <a:rPr lang="en-US" sz="2400" dirty="0" err="1">
                <a:solidFill>
                  <a:srgbClr val="756C66"/>
                </a:solidFill>
                <a:latin typeface="Courier New"/>
                <a:cs typeface="Courier New"/>
              </a:rPr>
              <a:t>unstage</a:t>
            </a:r>
            <a:r>
              <a:rPr lang="en-US" sz="2400" dirty="0">
                <a:solidFill>
                  <a:srgbClr val="756C66"/>
                </a:solidFill>
                <a:latin typeface="Courier New"/>
                <a:cs typeface="Courier New"/>
              </a:rPr>
              <a:t>)</a:t>
            </a:r>
          </a:p>
          <a:p>
            <a:endParaRPr lang="en-US" sz="2400" dirty="0">
              <a:solidFill>
                <a:srgbClr val="756C66"/>
              </a:solidFill>
              <a:latin typeface="Courier New"/>
              <a:cs typeface="Courier New"/>
            </a:endParaRPr>
          </a:p>
          <a:p>
            <a:r>
              <a:rPr lang="en-US" sz="2400" dirty="0">
                <a:solidFill>
                  <a:srgbClr val="756C66"/>
                </a:solidFill>
                <a:latin typeface="Courier New"/>
                <a:cs typeface="Courier New"/>
              </a:rPr>
              <a:t>	</a:t>
            </a:r>
            <a:r>
              <a:rPr lang="en-US" sz="2400" dirty="0">
                <a:solidFill>
                  <a:srgbClr val="008000"/>
                </a:solidFill>
                <a:latin typeface="Courier New"/>
                <a:cs typeface="Courier New"/>
              </a:rPr>
              <a:t>new file:   </a:t>
            </a:r>
            <a:r>
              <a:rPr lang="en-US" sz="2400" dirty="0" smtClean="0">
                <a:solidFill>
                  <a:srgbClr val="008000"/>
                </a:solidFill>
                <a:latin typeface="Courier New"/>
                <a:cs typeface="Courier New"/>
              </a:rPr>
              <a:t>readme</a:t>
            </a:r>
            <a:r>
              <a:rPr lang="en-US" sz="2200" dirty="0" smtClean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endParaRPr lang="en-US" sz="22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pPr algn="ctr">
              <a:lnSpc>
                <a:spcPct val="12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 Placeholder 8"/>
          <p:cNvSpPr>
            <a:spLocks noGrp="1"/>
          </p:cNvSpPr>
          <p:nvPr>
            <p:ph type="body" idx="11"/>
          </p:nvPr>
        </p:nvSpPr>
        <p:spPr>
          <a:xfrm>
            <a:off x="4396101" y="165992"/>
            <a:ext cx="4297048" cy="713823"/>
          </a:xfrm>
        </p:spPr>
        <p:txBody>
          <a:bodyPr/>
          <a:lstStyle/>
          <a:p>
            <a:r>
              <a:rPr lang="en-US" dirty="0" smtClean="0"/>
              <a:t>GIT status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6186" y="1148348"/>
            <a:ext cx="8927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 smtClean="0">
                <a:latin typeface="Courier New"/>
                <a:cs typeface="Courier New"/>
              </a:rPr>
              <a:t>git</a:t>
            </a:r>
            <a:r>
              <a:rPr lang="en-US" sz="2200" b="1" dirty="0" smtClean="0">
                <a:latin typeface="Courier New"/>
                <a:cs typeface="Courier New"/>
              </a:rPr>
              <a:t> status</a:t>
            </a:r>
            <a:r>
              <a:rPr lang="en-US" sz="2200" dirty="0" smtClean="0">
                <a:latin typeface="Courier New"/>
                <a:cs typeface="Courier New"/>
              </a:rPr>
              <a:t>: </a:t>
            </a:r>
            <a:r>
              <a:rPr lang="en-US" sz="2400" dirty="0"/>
              <a:t>s</a:t>
            </a:r>
            <a:r>
              <a:rPr lang="en-US" sz="2400" dirty="0" smtClean="0"/>
              <a:t>how </a:t>
            </a:r>
            <a:r>
              <a:rPr lang="en-US" sz="2400" dirty="0"/>
              <a:t>the working tree status 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5019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85145" y="2012986"/>
            <a:ext cx="7728656" cy="1904906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chemeClr val="tx1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git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commit –m “Adding README” </a:t>
            </a:r>
          </a:p>
          <a:p>
            <a:pPr>
              <a:lnSpc>
                <a:spcPct val="120000"/>
              </a:lnSpc>
            </a:pPr>
            <a:r>
              <a:rPr lang="en-US" sz="2200" dirty="0">
                <a:solidFill>
                  <a:srgbClr val="756C66"/>
                </a:solidFill>
                <a:latin typeface="Courier New"/>
                <a:cs typeface="Courier New"/>
              </a:rPr>
              <a:t>[master (root-commit) b511d7c] Adding </a:t>
            </a:r>
            <a:r>
              <a:rPr lang="en-US" sz="2200" dirty="0" smtClean="0">
                <a:solidFill>
                  <a:srgbClr val="756C66"/>
                </a:solidFill>
                <a:latin typeface="Courier New"/>
                <a:cs typeface="Courier New"/>
              </a:rPr>
              <a:t>README</a:t>
            </a:r>
          </a:p>
          <a:p>
            <a:r>
              <a:rPr lang="en-US" sz="2200" dirty="0">
                <a:solidFill>
                  <a:srgbClr val="756C66"/>
                </a:solidFill>
                <a:latin typeface="Courier New"/>
                <a:cs typeface="Courier New"/>
              </a:rPr>
              <a:t>1 file changed, 1 insertion(+)</a:t>
            </a:r>
          </a:p>
          <a:p>
            <a:r>
              <a:rPr lang="en-US" sz="2200" dirty="0" smtClean="0">
                <a:solidFill>
                  <a:srgbClr val="756C66"/>
                </a:solidFill>
                <a:latin typeface="Courier New"/>
                <a:cs typeface="Courier New"/>
              </a:rPr>
              <a:t>create </a:t>
            </a:r>
            <a:r>
              <a:rPr lang="en-US" sz="2200" dirty="0">
                <a:solidFill>
                  <a:srgbClr val="756C66"/>
                </a:solidFill>
                <a:latin typeface="Courier New"/>
                <a:cs typeface="Courier New"/>
              </a:rPr>
              <a:t>mode 100644 readme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idx="11"/>
          </p:nvPr>
        </p:nvSpPr>
        <p:spPr>
          <a:xfrm>
            <a:off x="4396101" y="165992"/>
            <a:ext cx="4297048" cy="713823"/>
          </a:xfrm>
        </p:spPr>
        <p:txBody>
          <a:bodyPr/>
          <a:lstStyle/>
          <a:p>
            <a:r>
              <a:rPr lang="en-US" dirty="0" smtClean="0"/>
              <a:t>GIT commit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6186" y="1148348"/>
            <a:ext cx="8927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>
                <a:latin typeface="Courier New"/>
                <a:cs typeface="Courier New"/>
              </a:rPr>
              <a:t>g</a:t>
            </a:r>
            <a:r>
              <a:rPr lang="en-US" sz="2200" b="1" dirty="0" err="1" smtClean="0">
                <a:latin typeface="Courier New"/>
                <a:cs typeface="Courier New"/>
              </a:rPr>
              <a:t>it</a:t>
            </a:r>
            <a:r>
              <a:rPr lang="en-US" sz="2200" b="1" dirty="0" smtClean="0">
                <a:latin typeface="Courier New"/>
                <a:cs typeface="Courier New"/>
              </a:rPr>
              <a:t> commit</a:t>
            </a:r>
            <a:r>
              <a:rPr lang="en-US" sz="2200" dirty="0" smtClean="0">
                <a:latin typeface="Courier New"/>
                <a:cs typeface="Courier New"/>
              </a:rPr>
              <a:t>: </a:t>
            </a:r>
            <a:r>
              <a:rPr lang="en-US" sz="2400" dirty="0"/>
              <a:t>r</a:t>
            </a:r>
            <a:r>
              <a:rPr lang="en-US" sz="2400" dirty="0" smtClean="0"/>
              <a:t>ecord </a:t>
            </a:r>
            <a:r>
              <a:rPr lang="en-US" sz="2400" dirty="0"/>
              <a:t>changes to the repository </a:t>
            </a:r>
            <a:endParaRPr lang="en-US" sz="2400" dirty="0">
              <a:effectLst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306" y="4372497"/>
            <a:ext cx="3009900" cy="161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930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02605" y="2377755"/>
            <a:ext cx="8093470" cy="2364245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chemeClr val="tx1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git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log</a:t>
            </a:r>
          </a:p>
          <a:p>
            <a:r>
              <a:rPr lang="en-US" sz="2200" dirty="0" smtClean="0">
                <a:solidFill>
                  <a:srgbClr val="756C66"/>
                </a:solidFill>
                <a:latin typeface="Courier New"/>
                <a:cs typeface="Courier New"/>
              </a:rPr>
              <a:t>Commit b511d7ccf3b96db651b1b827b1933faf67ad1ffa</a:t>
            </a:r>
          </a:p>
          <a:p>
            <a:r>
              <a:rPr lang="en-US" sz="2200" dirty="0" smtClean="0">
                <a:solidFill>
                  <a:srgbClr val="756C66"/>
                </a:solidFill>
                <a:latin typeface="Courier New"/>
                <a:cs typeface="Courier New"/>
              </a:rPr>
              <a:t>Author</a:t>
            </a:r>
            <a:r>
              <a:rPr lang="en-US" sz="2200" dirty="0">
                <a:solidFill>
                  <a:srgbClr val="756C66"/>
                </a:solidFill>
                <a:latin typeface="Courier New"/>
                <a:cs typeface="Courier New"/>
              </a:rPr>
              <a:t>: Xiao Zhu &lt;zhu472</a:t>
            </a:r>
            <a:r>
              <a:rPr lang="en-US" sz="2200" dirty="0" smtClean="0">
                <a:solidFill>
                  <a:srgbClr val="756C66"/>
                </a:solidFill>
                <a:latin typeface="Courier New"/>
                <a:cs typeface="Courier New"/>
              </a:rPr>
              <a:t>@purdue.edu&gt;</a:t>
            </a:r>
            <a:endParaRPr lang="en-US" sz="2200" dirty="0">
              <a:solidFill>
                <a:srgbClr val="756C66"/>
              </a:solidFill>
              <a:latin typeface="Courier New"/>
              <a:cs typeface="Courier New"/>
            </a:endParaRPr>
          </a:p>
          <a:p>
            <a:r>
              <a:rPr lang="en-US" sz="2200" dirty="0">
                <a:solidFill>
                  <a:srgbClr val="756C66"/>
                </a:solidFill>
                <a:latin typeface="Courier New"/>
                <a:cs typeface="Courier New"/>
              </a:rPr>
              <a:t>Date:   Sat Jan 7 23:57:57 2017 -0500</a:t>
            </a:r>
          </a:p>
          <a:p>
            <a:endParaRPr lang="en-US" sz="2200" dirty="0">
              <a:solidFill>
                <a:srgbClr val="756C66"/>
              </a:solidFill>
              <a:latin typeface="Courier New"/>
              <a:cs typeface="Courier New"/>
            </a:endParaRPr>
          </a:p>
          <a:p>
            <a:r>
              <a:rPr lang="en-US" sz="2200" dirty="0">
                <a:solidFill>
                  <a:srgbClr val="756C66"/>
                </a:solidFill>
                <a:latin typeface="Courier New"/>
                <a:cs typeface="Courier New"/>
              </a:rPr>
              <a:t>    </a:t>
            </a:r>
            <a:r>
              <a:rPr lang="en-US" sz="2200" dirty="0">
                <a:solidFill>
                  <a:srgbClr val="FF0000"/>
                </a:solidFill>
                <a:latin typeface="Courier New"/>
                <a:cs typeface="Courier New"/>
              </a:rPr>
              <a:t>Adding README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idx="11"/>
          </p:nvPr>
        </p:nvSpPr>
        <p:spPr>
          <a:xfrm>
            <a:off x="4396101" y="165992"/>
            <a:ext cx="4297048" cy="713823"/>
          </a:xfrm>
        </p:spPr>
        <p:txBody>
          <a:bodyPr/>
          <a:lstStyle/>
          <a:p>
            <a:r>
              <a:rPr lang="en-US" dirty="0" smtClean="0"/>
              <a:t>GIT log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16186" y="1148348"/>
            <a:ext cx="89278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>
                <a:latin typeface="Courier New"/>
                <a:cs typeface="Courier New"/>
              </a:rPr>
              <a:t>g</a:t>
            </a:r>
            <a:r>
              <a:rPr lang="en-US" sz="2200" b="1" dirty="0" err="1" smtClean="0">
                <a:latin typeface="Courier New"/>
                <a:cs typeface="Courier New"/>
              </a:rPr>
              <a:t>it</a:t>
            </a:r>
            <a:r>
              <a:rPr lang="en-US" sz="2200" b="1" dirty="0" smtClean="0">
                <a:latin typeface="Courier New"/>
                <a:cs typeface="Courier New"/>
              </a:rPr>
              <a:t> log</a:t>
            </a:r>
            <a:r>
              <a:rPr lang="en-US" sz="2200" dirty="0" smtClean="0">
                <a:latin typeface="Courier New"/>
                <a:cs typeface="Courier New"/>
              </a:rPr>
              <a:t>: </a:t>
            </a:r>
            <a:r>
              <a:rPr lang="en-US" sz="2400" dirty="0"/>
              <a:t>s</a:t>
            </a:r>
            <a:r>
              <a:rPr lang="en-US" sz="2400" dirty="0" smtClean="0"/>
              <a:t>how </a:t>
            </a:r>
            <a:r>
              <a:rPr lang="en-US" sz="2400" dirty="0"/>
              <a:t>the commit logs </a:t>
            </a:r>
          </a:p>
        </p:txBody>
      </p:sp>
      <p:sp>
        <p:nvSpPr>
          <p:cNvPr id="3" name="Rectangle 2"/>
          <p:cNvSpPr/>
          <p:nvPr/>
        </p:nvSpPr>
        <p:spPr>
          <a:xfrm>
            <a:off x="1423540" y="5250879"/>
            <a:ext cx="59451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FF0000"/>
                </a:solidFill>
                <a:latin typeface="Arial"/>
                <a:cs typeface="Arial"/>
              </a:rPr>
              <a:t>Make your comments (history) meaningful!</a:t>
            </a:r>
          </a:p>
        </p:txBody>
      </p:sp>
    </p:spTree>
    <p:extLst>
      <p:ext uri="{BB962C8B-B14F-4D97-AF65-F5344CB8AC3E}">
        <p14:creationId xmlns:p14="http://schemas.microsoft.com/office/powerpoint/2010/main" val="3510280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02605" y="1161858"/>
            <a:ext cx="7728656" cy="5106769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echo “Adding line 2” &gt;&gt; README</a:t>
            </a: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g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it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add README</a:t>
            </a: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g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it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commit –m “Adding line 2”</a:t>
            </a:r>
          </a:p>
          <a:p>
            <a:pPr>
              <a:lnSpc>
                <a:spcPct val="120000"/>
              </a:lnSpc>
            </a:pPr>
            <a:endParaRPr lang="en-US" sz="2200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$ echo “Adding line 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3” </a:t>
            </a: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&gt;&gt; README</a:t>
            </a:r>
          </a:p>
          <a:p>
            <a:pPr>
              <a:lnSpc>
                <a:spcPct val="120000"/>
              </a:lnSpc>
            </a:pP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git</a:t>
            </a: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 add README</a:t>
            </a:r>
          </a:p>
          <a:p>
            <a:pPr>
              <a:lnSpc>
                <a:spcPct val="120000"/>
              </a:lnSpc>
            </a:pP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git</a:t>
            </a: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 commit –m “Adding line 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3”</a:t>
            </a:r>
            <a:endParaRPr lang="en-US" sz="2200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endParaRPr lang="en-US" sz="2200" dirty="0" smtClean="0">
              <a:solidFill>
                <a:srgbClr val="0000FF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$ echo 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“Clear file” </a:t>
            </a: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&gt;&gt; README</a:t>
            </a: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git</a:t>
            </a:r>
            <a:r>
              <a:rPr lang="en-US" sz="2200" dirty="0">
                <a:solidFill>
                  <a:srgbClr val="0000FF"/>
                </a:solidFill>
                <a:latin typeface="Courier New"/>
                <a:cs typeface="Courier New"/>
              </a:rPr>
              <a:t> commit 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–am “Clear file”</a:t>
            </a:r>
            <a:endParaRPr lang="en-US" sz="2200" dirty="0">
              <a:solidFill>
                <a:srgbClr val="0000FF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endParaRPr lang="en-US" sz="2200" dirty="0" smtClean="0">
              <a:solidFill>
                <a:srgbClr val="0000FF"/>
              </a:solidFill>
              <a:latin typeface="Courier New"/>
              <a:cs typeface="Courier New"/>
            </a:endParaRPr>
          </a:p>
        </p:txBody>
      </p:sp>
      <p:sp>
        <p:nvSpPr>
          <p:cNvPr id="11" name="Text Placeholder 8"/>
          <p:cNvSpPr>
            <a:spLocks noGrp="1"/>
          </p:cNvSpPr>
          <p:nvPr>
            <p:ph type="body" idx="11"/>
          </p:nvPr>
        </p:nvSpPr>
        <p:spPr>
          <a:xfrm>
            <a:off x="4396101" y="165992"/>
            <a:ext cx="4297048" cy="713823"/>
          </a:xfrm>
        </p:spPr>
        <p:txBody>
          <a:bodyPr/>
          <a:lstStyle/>
          <a:p>
            <a:r>
              <a:rPr lang="en-US" dirty="0" smtClean="0"/>
              <a:t>More modification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432233" y="5681766"/>
            <a:ext cx="59451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2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5034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02605" y="999738"/>
            <a:ext cx="7728656" cy="5268889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git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log</a:t>
            </a: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git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log README </a:t>
            </a:r>
            <a:r>
              <a:rPr lang="en-US" sz="2200" dirty="0" smtClean="0">
                <a:solidFill>
                  <a:srgbClr val="FF0000"/>
                </a:solidFill>
                <a:latin typeface="Arial"/>
                <a:cs typeface="Arial"/>
              </a:rPr>
              <a:t>#can </a:t>
            </a:r>
            <a:r>
              <a:rPr lang="en-US" sz="2200" dirty="0">
                <a:solidFill>
                  <a:srgbClr val="FF0000"/>
                </a:solidFill>
                <a:latin typeface="Arial"/>
                <a:cs typeface="Arial"/>
              </a:rPr>
              <a:t>view log for an individual file </a:t>
            </a:r>
          </a:p>
          <a:p>
            <a:r>
              <a:rPr lang="de-DE" dirty="0" err="1" smtClean="0">
                <a:solidFill>
                  <a:srgbClr val="756C66"/>
                </a:solidFill>
                <a:latin typeface="Courier New"/>
                <a:cs typeface="Courier New"/>
              </a:rPr>
              <a:t>commit</a:t>
            </a:r>
            <a:r>
              <a:rPr lang="de-DE" dirty="0" smtClean="0">
                <a:solidFill>
                  <a:srgbClr val="756C66"/>
                </a:solidFill>
                <a:latin typeface="Courier New"/>
                <a:cs typeface="Courier New"/>
              </a:rPr>
              <a:t> </a:t>
            </a:r>
            <a:r>
              <a:rPr lang="de-DE" dirty="0">
                <a:solidFill>
                  <a:srgbClr val="756C66"/>
                </a:solidFill>
                <a:latin typeface="Courier New"/>
                <a:cs typeface="Courier New"/>
              </a:rPr>
              <a:t>7aae7c78f898e967f65966f088ebe2327ccff0d7</a:t>
            </a:r>
          </a:p>
          <a:p>
            <a:r>
              <a:rPr lang="de-DE" dirty="0" err="1">
                <a:solidFill>
                  <a:srgbClr val="756C66"/>
                </a:solidFill>
                <a:latin typeface="Courier New"/>
                <a:cs typeface="Courier New"/>
              </a:rPr>
              <a:t>Author</a:t>
            </a:r>
            <a:r>
              <a:rPr lang="de-DE" dirty="0">
                <a:solidFill>
                  <a:srgbClr val="756C66"/>
                </a:solidFill>
                <a:latin typeface="Courier New"/>
                <a:cs typeface="Courier New"/>
              </a:rPr>
              <a:t>: Xiao Zhu &lt;zhu472@purdue.edu&gt;</a:t>
            </a:r>
          </a:p>
          <a:p>
            <a:r>
              <a:rPr lang="de-DE" dirty="0">
                <a:solidFill>
                  <a:srgbClr val="756C66"/>
                </a:solidFill>
                <a:latin typeface="Courier New"/>
                <a:cs typeface="Courier New"/>
              </a:rPr>
              <a:t>Date:   Sun Jan 8 00:11:27 2017 -</a:t>
            </a:r>
            <a:r>
              <a:rPr lang="de-DE" dirty="0" smtClean="0">
                <a:solidFill>
                  <a:srgbClr val="756C66"/>
                </a:solidFill>
                <a:latin typeface="Courier New"/>
                <a:cs typeface="Courier New"/>
              </a:rPr>
              <a:t>0500</a:t>
            </a:r>
            <a:endParaRPr lang="de-DE" dirty="0">
              <a:solidFill>
                <a:srgbClr val="756C66"/>
              </a:solidFill>
              <a:latin typeface="Courier New"/>
              <a:cs typeface="Courier New"/>
            </a:endParaRPr>
          </a:p>
          <a:p>
            <a:r>
              <a:rPr lang="de-DE" dirty="0">
                <a:solidFill>
                  <a:srgbClr val="756C66"/>
                </a:solidFill>
                <a:latin typeface="Courier New"/>
                <a:cs typeface="Courier New"/>
              </a:rPr>
              <a:t>    Clear </a:t>
            </a:r>
            <a:r>
              <a:rPr lang="de-DE" dirty="0" err="1">
                <a:solidFill>
                  <a:srgbClr val="756C66"/>
                </a:solidFill>
                <a:latin typeface="Courier New"/>
                <a:cs typeface="Courier New"/>
              </a:rPr>
              <a:t>file</a:t>
            </a:r>
            <a:endParaRPr lang="de-DE" dirty="0">
              <a:solidFill>
                <a:srgbClr val="756C66"/>
              </a:solidFill>
              <a:latin typeface="Courier New"/>
              <a:cs typeface="Courier New"/>
            </a:endParaRPr>
          </a:p>
          <a:p>
            <a:r>
              <a:rPr lang="de-DE" dirty="0" err="1" smtClean="0">
                <a:solidFill>
                  <a:srgbClr val="756C66"/>
                </a:solidFill>
                <a:latin typeface="Courier New"/>
                <a:cs typeface="Courier New"/>
              </a:rPr>
              <a:t>commit</a:t>
            </a:r>
            <a:r>
              <a:rPr lang="de-DE" dirty="0" smtClean="0">
                <a:solidFill>
                  <a:srgbClr val="756C66"/>
                </a:solidFill>
                <a:latin typeface="Courier New"/>
                <a:cs typeface="Courier New"/>
              </a:rPr>
              <a:t> </a:t>
            </a:r>
            <a:r>
              <a:rPr lang="de-DE" dirty="0">
                <a:solidFill>
                  <a:srgbClr val="756C66"/>
                </a:solidFill>
                <a:latin typeface="Courier New"/>
                <a:cs typeface="Courier New"/>
              </a:rPr>
              <a:t>94872844a1c53efd3cdeacb2e17e9217b805df09</a:t>
            </a:r>
          </a:p>
          <a:p>
            <a:r>
              <a:rPr lang="de-DE" dirty="0" err="1">
                <a:solidFill>
                  <a:srgbClr val="756C66"/>
                </a:solidFill>
                <a:latin typeface="Courier New"/>
                <a:cs typeface="Courier New"/>
              </a:rPr>
              <a:t>Author</a:t>
            </a:r>
            <a:r>
              <a:rPr lang="de-DE" dirty="0">
                <a:solidFill>
                  <a:srgbClr val="756C66"/>
                </a:solidFill>
                <a:latin typeface="Courier New"/>
                <a:cs typeface="Courier New"/>
              </a:rPr>
              <a:t>: Xiao Zhu &lt;zhu472@purdue.edu&gt;</a:t>
            </a:r>
          </a:p>
          <a:p>
            <a:r>
              <a:rPr lang="de-DE" dirty="0">
                <a:solidFill>
                  <a:srgbClr val="756C66"/>
                </a:solidFill>
                <a:latin typeface="Courier New"/>
                <a:cs typeface="Courier New"/>
              </a:rPr>
              <a:t>Date:   Sun Jan 8 00:11:11 2017 -</a:t>
            </a:r>
            <a:r>
              <a:rPr lang="de-DE" dirty="0" smtClean="0">
                <a:solidFill>
                  <a:srgbClr val="756C66"/>
                </a:solidFill>
                <a:latin typeface="Courier New"/>
                <a:cs typeface="Courier New"/>
              </a:rPr>
              <a:t>0500</a:t>
            </a:r>
            <a:endParaRPr lang="de-DE" dirty="0">
              <a:solidFill>
                <a:srgbClr val="756C66"/>
              </a:solidFill>
              <a:latin typeface="Courier New"/>
              <a:cs typeface="Courier New"/>
            </a:endParaRPr>
          </a:p>
          <a:p>
            <a:r>
              <a:rPr lang="de-DE" dirty="0">
                <a:solidFill>
                  <a:srgbClr val="756C66"/>
                </a:solidFill>
                <a:latin typeface="Courier New"/>
                <a:cs typeface="Courier New"/>
              </a:rPr>
              <a:t>    </a:t>
            </a:r>
            <a:r>
              <a:rPr lang="de-DE" dirty="0" err="1">
                <a:solidFill>
                  <a:srgbClr val="756C66"/>
                </a:solidFill>
                <a:latin typeface="Courier New"/>
                <a:cs typeface="Courier New"/>
              </a:rPr>
              <a:t>Adding</a:t>
            </a:r>
            <a:r>
              <a:rPr lang="de-DE" dirty="0">
                <a:solidFill>
                  <a:srgbClr val="756C66"/>
                </a:solidFill>
                <a:latin typeface="Courier New"/>
                <a:cs typeface="Courier New"/>
              </a:rPr>
              <a:t> </a:t>
            </a:r>
            <a:r>
              <a:rPr lang="de-DE" dirty="0" err="1">
                <a:solidFill>
                  <a:srgbClr val="756C66"/>
                </a:solidFill>
                <a:latin typeface="Courier New"/>
                <a:cs typeface="Courier New"/>
              </a:rPr>
              <a:t>line</a:t>
            </a:r>
            <a:r>
              <a:rPr lang="de-DE" dirty="0">
                <a:solidFill>
                  <a:srgbClr val="756C66"/>
                </a:solidFill>
                <a:latin typeface="Courier New"/>
                <a:cs typeface="Courier New"/>
              </a:rPr>
              <a:t> 3</a:t>
            </a:r>
          </a:p>
          <a:p>
            <a:r>
              <a:rPr lang="fr-FR" dirty="0" smtClean="0">
                <a:solidFill>
                  <a:srgbClr val="756C66"/>
                </a:solidFill>
                <a:latin typeface="Courier New"/>
                <a:cs typeface="Courier New"/>
              </a:rPr>
              <a:t>commit </a:t>
            </a:r>
            <a:r>
              <a:rPr lang="fr-FR" dirty="0">
                <a:solidFill>
                  <a:srgbClr val="756C66"/>
                </a:solidFill>
                <a:latin typeface="Courier New"/>
                <a:cs typeface="Courier New"/>
              </a:rPr>
              <a:t>cd75c59031f62a138194397c5fe93d3b19c35389</a:t>
            </a:r>
          </a:p>
          <a:p>
            <a:r>
              <a:rPr lang="fr-FR" dirty="0" err="1">
                <a:solidFill>
                  <a:srgbClr val="756C66"/>
                </a:solidFill>
                <a:latin typeface="Courier New"/>
                <a:cs typeface="Courier New"/>
              </a:rPr>
              <a:t>Author</a:t>
            </a:r>
            <a:r>
              <a:rPr lang="fr-FR" dirty="0">
                <a:solidFill>
                  <a:srgbClr val="756C66"/>
                </a:solidFill>
                <a:latin typeface="Courier New"/>
                <a:cs typeface="Courier New"/>
              </a:rPr>
              <a:t>: </a:t>
            </a:r>
            <a:r>
              <a:rPr lang="fr-FR" dirty="0" err="1">
                <a:solidFill>
                  <a:srgbClr val="756C66"/>
                </a:solidFill>
                <a:latin typeface="Courier New"/>
                <a:cs typeface="Courier New"/>
              </a:rPr>
              <a:t>Xiao</a:t>
            </a:r>
            <a:r>
              <a:rPr lang="fr-FR" dirty="0">
                <a:solidFill>
                  <a:srgbClr val="756C66"/>
                </a:solidFill>
                <a:latin typeface="Courier New"/>
                <a:cs typeface="Courier New"/>
              </a:rPr>
              <a:t> Zhu &lt;zhu472@purdue.edu&gt;</a:t>
            </a:r>
          </a:p>
          <a:p>
            <a:r>
              <a:rPr lang="fr-FR" dirty="0">
                <a:solidFill>
                  <a:srgbClr val="756C66"/>
                </a:solidFill>
                <a:latin typeface="Courier New"/>
                <a:cs typeface="Courier New"/>
              </a:rPr>
              <a:t>Date:   Sun Jan 8 00:10:58 2017 -0500</a:t>
            </a:r>
          </a:p>
          <a:p>
            <a:r>
              <a:rPr lang="fr-FR" dirty="0" smtClean="0">
                <a:solidFill>
                  <a:srgbClr val="756C66"/>
                </a:solidFill>
                <a:latin typeface="Courier New"/>
                <a:cs typeface="Courier New"/>
              </a:rPr>
              <a:t>    </a:t>
            </a:r>
            <a:r>
              <a:rPr lang="fr-FR" dirty="0" err="1">
                <a:solidFill>
                  <a:srgbClr val="756C66"/>
                </a:solidFill>
                <a:latin typeface="Courier New"/>
                <a:cs typeface="Courier New"/>
              </a:rPr>
              <a:t>Adding</a:t>
            </a:r>
            <a:r>
              <a:rPr lang="fr-FR" dirty="0">
                <a:solidFill>
                  <a:srgbClr val="756C66"/>
                </a:solidFill>
                <a:latin typeface="Courier New"/>
                <a:cs typeface="Courier New"/>
              </a:rPr>
              <a:t> line 2</a:t>
            </a:r>
          </a:p>
          <a:p>
            <a:r>
              <a:rPr lang="fr-FR" dirty="0" smtClean="0">
                <a:solidFill>
                  <a:srgbClr val="756C66"/>
                </a:solidFill>
                <a:latin typeface="Courier New"/>
                <a:cs typeface="Courier New"/>
              </a:rPr>
              <a:t>commit </a:t>
            </a:r>
            <a:r>
              <a:rPr lang="fr-FR" dirty="0">
                <a:solidFill>
                  <a:srgbClr val="756C66"/>
                </a:solidFill>
                <a:latin typeface="Courier New"/>
                <a:cs typeface="Courier New"/>
              </a:rPr>
              <a:t>b511d7ccf3b96db651b1b827b1933faf67ad1ffa</a:t>
            </a:r>
          </a:p>
          <a:p>
            <a:r>
              <a:rPr lang="fr-FR" dirty="0" err="1">
                <a:solidFill>
                  <a:srgbClr val="756C66"/>
                </a:solidFill>
                <a:latin typeface="Courier New"/>
                <a:cs typeface="Courier New"/>
              </a:rPr>
              <a:t>Author</a:t>
            </a:r>
            <a:r>
              <a:rPr lang="fr-FR" dirty="0">
                <a:solidFill>
                  <a:srgbClr val="756C66"/>
                </a:solidFill>
                <a:latin typeface="Courier New"/>
                <a:cs typeface="Courier New"/>
              </a:rPr>
              <a:t>: </a:t>
            </a:r>
            <a:r>
              <a:rPr lang="fr-FR" dirty="0" err="1">
                <a:solidFill>
                  <a:srgbClr val="756C66"/>
                </a:solidFill>
                <a:latin typeface="Courier New"/>
                <a:cs typeface="Courier New"/>
              </a:rPr>
              <a:t>Xiao</a:t>
            </a:r>
            <a:r>
              <a:rPr lang="fr-FR" dirty="0">
                <a:solidFill>
                  <a:srgbClr val="756C66"/>
                </a:solidFill>
                <a:latin typeface="Courier New"/>
                <a:cs typeface="Courier New"/>
              </a:rPr>
              <a:t> Zhu &lt;zhu472</a:t>
            </a:r>
            <a:r>
              <a:rPr lang="fr-FR" dirty="0" smtClean="0">
                <a:solidFill>
                  <a:srgbClr val="756C66"/>
                </a:solidFill>
                <a:latin typeface="Courier New"/>
                <a:cs typeface="Courier New"/>
              </a:rPr>
              <a:t>@purdue.edu&gt;</a:t>
            </a:r>
            <a:endParaRPr lang="fr-FR" dirty="0">
              <a:solidFill>
                <a:srgbClr val="756C66"/>
              </a:solidFill>
              <a:latin typeface="Courier New"/>
              <a:cs typeface="Courier New"/>
            </a:endParaRPr>
          </a:p>
          <a:p>
            <a:r>
              <a:rPr lang="fr-FR" dirty="0">
                <a:solidFill>
                  <a:srgbClr val="756C66"/>
                </a:solidFill>
                <a:latin typeface="Courier New"/>
                <a:cs typeface="Courier New"/>
              </a:rPr>
              <a:t>Date:   </a:t>
            </a:r>
            <a:r>
              <a:rPr lang="fr-FR" dirty="0" err="1">
                <a:solidFill>
                  <a:srgbClr val="756C66"/>
                </a:solidFill>
                <a:latin typeface="Courier New"/>
                <a:cs typeface="Courier New"/>
              </a:rPr>
              <a:t>Sat</a:t>
            </a:r>
            <a:r>
              <a:rPr lang="fr-FR" dirty="0">
                <a:solidFill>
                  <a:srgbClr val="756C66"/>
                </a:solidFill>
                <a:latin typeface="Courier New"/>
                <a:cs typeface="Courier New"/>
              </a:rPr>
              <a:t> Jan 7 23:57:57 2017 -0500</a:t>
            </a:r>
          </a:p>
          <a:p>
            <a:r>
              <a:rPr lang="fr-FR" dirty="0" smtClean="0">
                <a:solidFill>
                  <a:srgbClr val="756C66"/>
                </a:solidFill>
                <a:latin typeface="Courier New"/>
                <a:cs typeface="Courier New"/>
              </a:rPr>
              <a:t>    </a:t>
            </a:r>
            <a:r>
              <a:rPr lang="fr-FR" dirty="0" err="1">
                <a:solidFill>
                  <a:srgbClr val="756C66"/>
                </a:solidFill>
                <a:latin typeface="Courier New"/>
                <a:cs typeface="Courier New"/>
              </a:rPr>
              <a:t>Adding</a:t>
            </a:r>
            <a:r>
              <a:rPr lang="fr-FR" dirty="0">
                <a:solidFill>
                  <a:srgbClr val="756C66"/>
                </a:solidFill>
                <a:latin typeface="Courier New"/>
                <a:cs typeface="Courier New"/>
              </a:rPr>
              <a:t> README</a:t>
            </a:r>
          </a:p>
          <a:p>
            <a:pPr>
              <a:lnSpc>
                <a:spcPct val="120000"/>
              </a:lnSpc>
            </a:pPr>
            <a:endParaRPr lang="en-US" sz="2200" dirty="0" smtClean="0">
              <a:solidFill>
                <a:srgbClr val="0000FF"/>
              </a:solidFill>
              <a:latin typeface="Courier New"/>
              <a:cs typeface="Courier New"/>
            </a:endParaRPr>
          </a:p>
        </p:txBody>
      </p:sp>
      <p:sp>
        <p:nvSpPr>
          <p:cNvPr id="11" name="Text Placeholder 8"/>
          <p:cNvSpPr>
            <a:spLocks noGrp="1"/>
          </p:cNvSpPr>
          <p:nvPr>
            <p:ph type="body" idx="11"/>
          </p:nvPr>
        </p:nvSpPr>
        <p:spPr>
          <a:xfrm>
            <a:off x="4396101" y="165992"/>
            <a:ext cx="4297048" cy="713823"/>
          </a:xfrm>
        </p:spPr>
        <p:txBody>
          <a:bodyPr/>
          <a:lstStyle/>
          <a:p>
            <a:r>
              <a:rPr lang="en-US" dirty="0" smtClean="0"/>
              <a:t>GIT LOG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432233" y="5681766"/>
            <a:ext cx="59451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200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03531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idx="11"/>
          </p:nvPr>
        </p:nvSpPr>
        <p:spPr>
          <a:xfrm>
            <a:off x="4396101" y="165992"/>
            <a:ext cx="4297048" cy="713823"/>
          </a:xfrm>
        </p:spPr>
        <p:txBody>
          <a:bodyPr/>
          <a:lstStyle/>
          <a:p>
            <a:r>
              <a:rPr lang="en-US" dirty="0" smtClean="0"/>
              <a:t>REMOTE Commands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432233" y="5681766"/>
            <a:ext cx="594512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200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11049" y="1108596"/>
            <a:ext cx="7058141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Arial"/>
                <a:cs typeface="Arial"/>
              </a:rPr>
              <a:t>Remote repository 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After creating </a:t>
            </a:r>
            <a:r>
              <a:rPr lang="en-US" sz="2200" dirty="0">
                <a:latin typeface="Arial"/>
                <a:cs typeface="Arial"/>
              </a:rPr>
              <a:t>empty repository:</a:t>
            </a:r>
          </a:p>
          <a:p>
            <a:r>
              <a:rPr lang="en-US" sz="2200" dirty="0">
                <a:latin typeface="Arial"/>
                <a:cs typeface="Arial"/>
              </a:rPr>
              <a:t>–  Import at </a:t>
            </a:r>
            <a:r>
              <a:rPr lang="en-US" sz="2200" dirty="0" err="1">
                <a:latin typeface="Arial"/>
                <a:cs typeface="Arial"/>
              </a:rPr>
              <a:t>bitbucket</a:t>
            </a:r>
            <a:r>
              <a:rPr lang="en-US" sz="2200" dirty="0">
                <a:latin typeface="Arial"/>
                <a:cs typeface="Arial"/>
              </a:rPr>
              <a:t> or push files from local system</a:t>
            </a:r>
          </a:p>
          <a:p>
            <a:r>
              <a:rPr lang="en-US" sz="2200" dirty="0">
                <a:latin typeface="Arial"/>
                <a:cs typeface="Arial"/>
              </a:rPr>
              <a:t>•  For convenience name local directory of repository and remote repository the same name</a:t>
            </a:r>
          </a:p>
        </p:txBody>
      </p:sp>
      <p:sp>
        <p:nvSpPr>
          <p:cNvPr id="9" name="Rectangle 8"/>
          <p:cNvSpPr/>
          <p:nvPr/>
        </p:nvSpPr>
        <p:spPr>
          <a:xfrm>
            <a:off x="675581" y="1108596"/>
            <a:ext cx="7728656" cy="4850080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git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remote add origin \</a:t>
            </a:r>
          </a:p>
          <a:p>
            <a:pPr>
              <a:lnSpc>
                <a:spcPct val="120000"/>
              </a:lnSpc>
            </a:pP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s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sh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://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git@github.rcac.purdue.edu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/zhu472/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test_class.git</a:t>
            </a:r>
            <a:endParaRPr lang="en-US" sz="2200" dirty="0" smtClean="0">
              <a:solidFill>
                <a:srgbClr val="0000FF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>
                <a:solidFill>
                  <a:srgbClr val="0000FF"/>
                </a:solidFill>
                <a:latin typeface="Courier New"/>
                <a:cs typeface="Courier New"/>
              </a:rPr>
              <a:t>g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it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push –u origin master</a:t>
            </a:r>
          </a:p>
          <a:p>
            <a:r>
              <a:rPr lang="en-US" dirty="0">
                <a:solidFill>
                  <a:srgbClr val="756C66"/>
                </a:solidFill>
                <a:latin typeface="Courier New"/>
                <a:cs typeface="Courier New"/>
              </a:rPr>
              <a:t>Counting objects: 12, done.</a:t>
            </a:r>
          </a:p>
          <a:p>
            <a:r>
              <a:rPr lang="en-US" dirty="0">
                <a:solidFill>
                  <a:srgbClr val="756C66"/>
                </a:solidFill>
                <a:latin typeface="Courier New"/>
                <a:cs typeface="Courier New"/>
              </a:rPr>
              <a:t>Delta compression using up to 8 threads.</a:t>
            </a:r>
          </a:p>
          <a:p>
            <a:r>
              <a:rPr lang="en-US" dirty="0">
                <a:solidFill>
                  <a:srgbClr val="756C66"/>
                </a:solidFill>
                <a:latin typeface="Courier New"/>
                <a:cs typeface="Courier New"/>
              </a:rPr>
              <a:t>Compressing objects: 100% (5/5), done.</a:t>
            </a:r>
          </a:p>
          <a:p>
            <a:r>
              <a:rPr lang="en-US" dirty="0">
                <a:solidFill>
                  <a:srgbClr val="756C66"/>
                </a:solidFill>
                <a:latin typeface="Courier New"/>
                <a:cs typeface="Courier New"/>
              </a:rPr>
              <a:t>Writing objects: 100% (12/12), 970 bytes | 0 bytes/s, done.</a:t>
            </a:r>
          </a:p>
          <a:p>
            <a:r>
              <a:rPr lang="en-US" dirty="0">
                <a:solidFill>
                  <a:srgbClr val="756C66"/>
                </a:solidFill>
                <a:latin typeface="Courier New"/>
                <a:cs typeface="Courier New"/>
              </a:rPr>
              <a:t>Total 12 (delta 0), reused 0 (delta 0)</a:t>
            </a:r>
          </a:p>
          <a:p>
            <a:r>
              <a:rPr lang="en-US" dirty="0">
                <a:solidFill>
                  <a:srgbClr val="756C66"/>
                </a:solidFill>
                <a:latin typeface="Courier New"/>
                <a:cs typeface="Courier New"/>
              </a:rPr>
              <a:t>To </a:t>
            </a:r>
            <a:r>
              <a:rPr lang="en-US" dirty="0" err="1">
                <a:solidFill>
                  <a:srgbClr val="756C66"/>
                </a:solidFill>
                <a:latin typeface="Courier New"/>
                <a:cs typeface="Courier New"/>
              </a:rPr>
              <a:t>ssh</a:t>
            </a:r>
            <a:r>
              <a:rPr lang="en-US" dirty="0">
                <a:solidFill>
                  <a:srgbClr val="756C66"/>
                </a:solidFill>
                <a:latin typeface="Courier New"/>
                <a:cs typeface="Courier New"/>
              </a:rPr>
              <a:t>://</a:t>
            </a:r>
            <a:r>
              <a:rPr lang="en-US" dirty="0" err="1">
                <a:solidFill>
                  <a:srgbClr val="756C66"/>
                </a:solidFill>
                <a:latin typeface="Courier New"/>
                <a:cs typeface="Courier New"/>
              </a:rPr>
              <a:t>git@github.rcac.purdue.edu</a:t>
            </a:r>
            <a:r>
              <a:rPr lang="en-US" dirty="0">
                <a:solidFill>
                  <a:srgbClr val="756C66"/>
                </a:solidFill>
                <a:latin typeface="Courier New"/>
                <a:cs typeface="Courier New"/>
              </a:rPr>
              <a:t>/zhu472/</a:t>
            </a:r>
            <a:r>
              <a:rPr lang="en-US" dirty="0" err="1">
                <a:solidFill>
                  <a:srgbClr val="756C66"/>
                </a:solidFill>
                <a:latin typeface="Courier New"/>
                <a:cs typeface="Courier New"/>
              </a:rPr>
              <a:t>test_class.git</a:t>
            </a:r>
            <a:endParaRPr lang="en-US" dirty="0">
              <a:solidFill>
                <a:srgbClr val="756C66"/>
              </a:solidFill>
              <a:latin typeface="Courier New"/>
              <a:cs typeface="Courier New"/>
            </a:endParaRPr>
          </a:p>
          <a:p>
            <a:r>
              <a:rPr lang="en-US" dirty="0">
                <a:solidFill>
                  <a:srgbClr val="756C66"/>
                </a:solidFill>
                <a:latin typeface="Courier New"/>
                <a:cs typeface="Courier New"/>
              </a:rPr>
              <a:t> * [new branch]      master -&gt; master</a:t>
            </a:r>
          </a:p>
          <a:p>
            <a:r>
              <a:rPr lang="en-US" dirty="0">
                <a:solidFill>
                  <a:srgbClr val="756C66"/>
                </a:solidFill>
                <a:latin typeface="Courier New"/>
                <a:cs typeface="Courier New"/>
              </a:rPr>
              <a:t>Branch master set up to track remote branch master from origin</a:t>
            </a:r>
            <a:r>
              <a:rPr lang="en-US" dirty="0" smtClean="0">
                <a:solidFill>
                  <a:srgbClr val="756C66"/>
                </a:solidFill>
                <a:latin typeface="Courier New"/>
                <a:cs typeface="Courier New"/>
              </a:rPr>
              <a:t>.</a:t>
            </a:r>
            <a:endParaRPr lang="en-US" dirty="0">
              <a:solidFill>
                <a:srgbClr val="756C66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711760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0627" t="3430" r="1459" b="32434"/>
          <a:stretch/>
        </p:blipFill>
        <p:spPr>
          <a:xfrm>
            <a:off x="1764549" y="2666027"/>
            <a:ext cx="4988147" cy="4073426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err="1" smtClean="0"/>
              <a:t>REview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2832053" y="1148349"/>
            <a:ext cx="2918514" cy="580928"/>
            <a:chOff x="5039840" y="1729277"/>
            <a:chExt cx="2918514" cy="580928"/>
          </a:xfrm>
        </p:grpSpPr>
        <p:sp>
          <p:nvSpPr>
            <p:cNvPr id="7" name="Rectangle 6"/>
            <p:cNvSpPr/>
            <p:nvPr/>
          </p:nvSpPr>
          <p:spPr>
            <a:xfrm>
              <a:off x="5039840" y="1729277"/>
              <a:ext cx="2918514" cy="58092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467716" y="1756297"/>
              <a:ext cx="23240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Remote Repository</a:t>
              </a:r>
              <a:endParaRPr lang="en-US" dirty="0"/>
            </a:p>
          </p:txBody>
        </p:sp>
      </p:grpSp>
      <p:sp>
        <p:nvSpPr>
          <p:cNvPr id="12" name="Up Arrow 11"/>
          <p:cNvSpPr/>
          <p:nvPr/>
        </p:nvSpPr>
        <p:spPr>
          <a:xfrm>
            <a:off x="3594094" y="1885705"/>
            <a:ext cx="484632" cy="978408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Down Arrow 13"/>
          <p:cNvSpPr/>
          <p:nvPr/>
        </p:nvSpPr>
        <p:spPr>
          <a:xfrm>
            <a:off x="4417411" y="1929081"/>
            <a:ext cx="484632" cy="97840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512192" y="229669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026744" y="2202126"/>
            <a:ext cx="15673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>
                <a:latin typeface="Courier New"/>
                <a:cs typeface="Courier New"/>
              </a:rPr>
              <a:t>g</a:t>
            </a:r>
            <a:r>
              <a:rPr lang="en-US" sz="2200" b="1" dirty="0" err="1" smtClean="0">
                <a:latin typeface="Courier New"/>
                <a:cs typeface="Courier New"/>
              </a:rPr>
              <a:t>it</a:t>
            </a:r>
            <a:r>
              <a:rPr lang="en-US" sz="2200" b="1" dirty="0" smtClean="0">
                <a:latin typeface="Courier New"/>
                <a:cs typeface="Courier New"/>
              </a:rPr>
              <a:t> push</a:t>
            </a:r>
            <a:endParaRPr lang="en-US" sz="2200" b="1" dirty="0">
              <a:latin typeface="Courier New"/>
              <a:cs typeface="Courier New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87916" y="2033206"/>
            <a:ext cx="230657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 smtClean="0">
                <a:latin typeface="Courier New"/>
                <a:cs typeface="Courier New"/>
              </a:rPr>
              <a:t>git</a:t>
            </a:r>
            <a:r>
              <a:rPr lang="en-US" sz="2200" b="1" dirty="0" smtClean="0">
                <a:latin typeface="Courier New"/>
                <a:cs typeface="Courier New"/>
              </a:rPr>
              <a:t> clone</a:t>
            </a:r>
          </a:p>
          <a:p>
            <a:r>
              <a:rPr lang="en-US" sz="2200" b="1" dirty="0" err="1" smtClean="0">
                <a:latin typeface="Courier New"/>
                <a:cs typeface="Courier New"/>
              </a:rPr>
              <a:t>git</a:t>
            </a:r>
            <a:r>
              <a:rPr lang="en-US" sz="2200" b="1" dirty="0" smtClean="0">
                <a:latin typeface="Courier New"/>
                <a:cs typeface="Courier New"/>
              </a:rPr>
              <a:t> pull</a:t>
            </a:r>
            <a:endParaRPr lang="en-US" sz="2200" b="1" dirty="0">
              <a:latin typeface="Courier New"/>
              <a:cs typeface="Courier New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958154" y="5330511"/>
            <a:ext cx="15673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>
                <a:latin typeface="Courier New"/>
                <a:cs typeface="Courier New"/>
              </a:rPr>
              <a:t>g</a:t>
            </a:r>
            <a:r>
              <a:rPr lang="en-US" sz="2200" b="1" dirty="0" err="1" smtClean="0">
                <a:latin typeface="Courier New"/>
                <a:cs typeface="Courier New"/>
              </a:rPr>
              <a:t>it</a:t>
            </a:r>
            <a:r>
              <a:rPr lang="en-US" sz="2200" b="1" dirty="0" smtClean="0">
                <a:latin typeface="Courier New"/>
                <a:cs typeface="Courier New"/>
              </a:rPr>
              <a:t> add</a:t>
            </a:r>
            <a:endParaRPr lang="en-US" sz="2200" b="1" dirty="0">
              <a:latin typeface="Courier New"/>
              <a:cs typeface="Courier New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440383" y="4931382"/>
            <a:ext cx="20546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>
                <a:latin typeface="Courier New"/>
                <a:cs typeface="Courier New"/>
              </a:rPr>
              <a:t>g</a:t>
            </a:r>
            <a:r>
              <a:rPr lang="en-US" sz="2200" b="1" dirty="0" err="1" smtClean="0">
                <a:latin typeface="Courier New"/>
                <a:cs typeface="Courier New"/>
              </a:rPr>
              <a:t>it</a:t>
            </a:r>
            <a:r>
              <a:rPr lang="en-US" sz="2200" b="1" dirty="0" smtClean="0">
                <a:latin typeface="Courier New"/>
                <a:cs typeface="Courier New"/>
              </a:rPr>
              <a:t> commit</a:t>
            </a:r>
            <a:endParaRPr lang="en-US" sz="2200" b="1" dirty="0">
              <a:latin typeface="Courier New"/>
              <a:cs typeface="Courier New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752696" y="6249659"/>
            <a:ext cx="195631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>
                <a:latin typeface="Courier New"/>
                <a:cs typeface="Courier New"/>
              </a:rPr>
              <a:t>g</a:t>
            </a:r>
            <a:r>
              <a:rPr lang="en-US" sz="2200" b="1" dirty="0" err="1" smtClean="0">
                <a:latin typeface="Courier New"/>
                <a:cs typeface="Courier New"/>
              </a:rPr>
              <a:t>it</a:t>
            </a:r>
            <a:r>
              <a:rPr lang="en-US" sz="2200" b="1" dirty="0" smtClean="0">
                <a:latin typeface="Courier New"/>
                <a:cs typeface="Courier New"/>
              </a:rPr>
              <a:t> status</a:t>
            </a:r>
            <a:endParaRPr lang="en-US" sz="2200" b="1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220983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165992"/>
            <a:ext cx="3801423" cy="662543"/>
          </a:xfrm>
        </p:spPr>
        <p:txBody>
          <a:bodyPr/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283050" y="3242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512192" y="229669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53835" y="1120675"/>
            <a:ext cx="713161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err="1" smtClean="0"/>
              <a:t>Git</a:t>
            </a:r>
            <a:r>
              <a:rPr lang="en-US" sz="2400" dirty="0" smtClean="0"/>
              <a:t> </a:t>
            </a:r>
            <a:r>
              <a:rPr lang="en-US" sz="2400" dirty="0"/>
              <a:t>Cheat Sheet from </a:t>
            </a:r>
            <a:r>
              <a:rPr lang="en-US" sz="2400" dirty="0" err="1"/>
              <a:t>Github</a:t>
            </a:r>
            <a:r>
              <a:rPr lang="en-US" sz="2400" dirty="0"/>
              <a:t> </a:t>
            </a:r>
            <a:endParaRPr lang="en-US" sz="2400" dirty="0" smtClean="0"/>
          </a:p>
          <a:p>
            <a:pPr lvl="1"/>
            <a:r>
              <a:rPr lang="en-US" sz="2400" dirty="0" smtClean="0">
                <a:hlinkClick r:id="rId2"/>
              </a:rPr>
              <a:t>https</a:t>
            </a:r>
            <a:r>
              <a:rPr lang="en-US" sz="2400" dirty="0">
                <a:hlinkClick r:id="rId2"/>
              </a:rPr>
              <a:t>://</a:t>
            </a:r>
            <a:r>
              <a:rPr lang="en-US" sz="2400" dirty="0" err="1">
                <a:hlinkClick r:id="rId2"/>
              </a:rPr>
              <a:t>training.github.com</a:t>
            </a:r>
            <a:r>
              <a:rPr lang="en-US" sz="2400" dirty="0">
                <a:hlinkClick r:id="rId2"/>
              </a:rPr>
              <a:t>/kit/downloads/</a:t>
            </a:r>
            <a:r>
              <a:rPr lang="en-US" sz="2400" dirty="0" err="1">
                <a:hlinkClick r:id="rId2"/>
              </a:rPr>
              <a:t>github</a:t>
            </a:r>
            <a:r>
              <a:rPr lang="en-US" sz="2400" dirty="0">
                <a:hlinkClick r:id="rId2"/>
              </a:rPr>
              <a:t>-</a:t>
            </a:r>
            <a:r>
              <a:rPr lang="en-US" sz="2400" dirty="0" err="1">
                <a:hlinkClick r:id="rId2"/>
              </a:rPr>
              <a:t>git</a:t>
            </a:r>
            <a:r>
              <a:rPr lang="en-US" sz="2400" dirty="0">
                <a:hlinkClick r:id="rId2"/>
              </a:rPr>
              <a:t>-cheat-</a:t>
            </a:r>
            <a:r>
              <a:rPr lang="en-US" sz="2400" dirty="0" err="1">
                <a:hlinkClick r:id="rId2"/>
              </a:rPr>
              <a:t>sheet.pdf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Pro </a:t>
            </a:r>
            <a:r>
              <a:rPr lang="en-US" sz="2400" dirty="0" err="1"/>
              <a:t>Git</a:t>
            </a:r>
            <a:r>
              <a:rPr lang="en-US" sz="2400" dirty="0"/>
              <a:t> </a:t>
            </a:r>
            <a:r>
              <a:rPr lang="en-US" sz="2400" dirty="0" smtClean="0"/>
              <a:t>written </a:t>
            </a:r>
            <a:r>
              <a:rPr lang="en-US" sz="2400" dirty="0"/>
              <a:t>by </a:t>
            </a:r>
            <a:r>
              <a:rPr lang="en-US" sz="2400" dirty="0" err="1"/>
              <a:t>ScoJ</a:t>
            </a:r>
            <a:r>
              <a:rPr lang="en-US" sz="2400" dirty="0"/>
              <a:t> Chacon</a:t>
            </a:r>
          </a:p>
          <a:p>
            <a:pPr lvl="1"/>
            <a:r>
              <a:rPr lang="en-US" sz="2400" dirty="0" smtClean="0">
                <a:hlinkClick r:id="rId3"/>
              </a:rPr>
              <a:t>http</a:t>
            </a:r>
            <a:r>
              <a:rPr lang="en-US" sz="2400" dirty="0">
                <a:hlinkClick r:id="rId3"/>
              </a:rPr>
              <a:t>://</a:t>
            </a:r>
            <a:r>
              <a:rPr lang="en-US" sz="2400" dirty="0" err="1">
                <a:hlinkClick r:id="rId3"/>
              </a:rPr>
              <a:t>git-scm.com</a:t>
            </a:r>
            <a:r>
              <a:rPr lang="en-US" sz="2400" dirty="0">
                <a:hlinkClick r:id="rId3"/>
              </a:rPr>
              <a:t>/book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err="1" smtClean="0"/>
              <a:t>Atlassian</a:t>
            </a:r>
            <a:r>
              <a:rPr lang="en-US" sz="2400" dirty="0" smtClean="0"/>
              <a:t> </a:t>
            </a:r>
            <a:r>
              <a:rPr lang="en-US" sz="2400" dirty="0" err="1"/>
              <a:t>Git</a:t>
            </a:r>
            <a:r>
              <a:rPr lang="en-US" sz="2400" dirty="0"/>
              <a:t> </a:t>
            </a:r>
            <a:r>
              <a:rPr lang="en-US" sz="2400" dirty="0" smtClean="0"/>
              <a:t>Tutorial</a:t>
            </a:r>
          </a:p>
          <a:p>
            <a:pPr lvl="1"/>
            <a:r>
              <a:rPr lang="en-US" sz="2400" dirty="0" smtClean="0">
                <a:hlinkClick r:id="rId4"/>
              </a:rPr>
              <a:t>https</a:t>
            </a:r>
            <a:r>
              <a:rPr lang="en-US" sz="2400" dirty="0">
                <a:hlinkClick r:id="rId4"/>
              </a:rPr>
              <a:t>://www.atlassian.com/git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err="1" smtClean="0"/>
              <a:t>Git</a:t>
            </a:r>
            <a:r>
              <a:rPr lang="en-US" sz="2400" dirty="0" smtClean="0"/>
              <a:t> </a:t>
            </a:r>
            <a:r>
              <a:rPr lang="en-US" sz="2400" dirty="0"/>
              <a:t>reference: </a:t>
            </a:r>
            <a:endParaRPr lang="en-US" sz="2400" dirty="0" smtClean="0"/>
          </a:p>
          <a:p>
            <a:pPr lvl="1"/>
            <a:r>
              <a:rPr lang="en-US" sz="2400" dirty="0" smtClean="0">
                <a:hlinkClick r:id="rId5"/>
              </a:rPr>
              <a:t>http</a:t>
            </a:r>
            <a:r>
              <a:rPr lang="en-US" sz="2400" dirty="0">
                <a:hlinkClick r:id="rId5"/>
              </a:rPr>
              <a:t>://</a:t>
            </a:r>
            <a:r>
              <a:rPr lang="en-US" sz="2400" dirty="0" err="1">
                <a:hlinkClick r:id="rId5"/>
              </a:rPr>
              <a:t>gitref.org</a:t>
            </a:r>
            <a:r>
              <a:rPr lang="en-US" sz="2400" dirty="0" smtClean="0">
                <a:hlinkClick r:id="rId5"/>
              </a:rPr>
              <a:t>/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68873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45" y="-162405"/>
            <a:ext cx="3801423" cy="1042220"/>
          </a:xfrm>
        </p:spPr>
        <p:txBody>
          <a:bodyPr/>
          <a:lstStyle/>
          <a:p>
            <a:r>
              <a:rPr lang="en-US" dirty="0" err="1" smtClean="0"/>
              <a:t>SUpercomputers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err="1" smtClean="0"/>
              <a:t>SCHolar</a:t>
            </a:r>
            <a:endParaRPr lang="en-US" dirty="0" smtClean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26355" y="4730681"/>
            <a:ext cx="7728656" cy="1051587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ssh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zhu472@scholar.rcac.purdue.edu</a:t>
            </a: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00"/>
                </a:solidFill>
                <a:latin typeface="Courier New"/>
                <a:cs typeface="Courier New"/>
              </a:rPr>
              <a:t>zhu472@scholar.rcac.purdue.edu's </a:t>
            </a:r>
            <a:r>
              <a:rPr lang="en-US" sz="2200" dirty="0">
                <a:solidFill>
                  <a:srgbClr val="000000"/>
                </a:solidFill>
                <a:latin typeface="Courier New"/>
                <a:cs typeface="Courier New"/>
              </a:rPr>
              <a:t>password:</a:t>
            </a:r>
            <a:endParaRPr lang="en-US" sz="2200" dirty="0" smtClean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1772" y="1053778"/>
            <a:ext cx="839941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A HPC resource dedicated to course teaching</a:t>
            </a: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Computing resource on Rice cluster</a:t>
            </a:r>
          </a:p>
          <a:p>
            <a:pPr marL="342900" indent="-34290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en-US" sz="22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en-US" sz="22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User </a:t>
            </a:r>
            <a:r>
              <a:rPr lang="en-US" sz="2200" dirty="0">
                <a:latin typeface="Arial"/>
                <a:cs typeface="Arial"/>
              </a:rPr>
              <a:t>Guide: </a:t>
            </a:r>
            <a:r>
              <a:rPr lang="en-US" sz="2200" dirty="0">
                <a:latin typeface="Arial"/>
                <a:cs typeface="Arial"/>
                <a:hlinkClick r:id="rId3"/>
              </a:rPr>
              <a:t>https://www.rcac.purdue.edu/compute/scholar</a:t>
            </a:r>
            <a:r>
              <a:rPr lang="en-US" sz="2200" dirty="0" smtClean="0">
                <a:latin typeface="Arial"/>
                <a:cs typeface="Arial"/>
                <a:hlinkClick r:id="rId3"/>
              </a:rPr>
              <a:t>/</a:t>
            </a:r>
            <a:endParaRPr lang="en-US" sz="22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How to access the system</a:t>
            </a:r>
            <a:endParaRPr lang="en-US" sz="2200" dirty="0">
              <a:latin typeface="Arial"/>
              <a:cs typeface="Arial"/>
            </a:endParaRPr>
          </a:p>
        </p:txBody>
      </p:sp>
      <p:pic>
        <p:nvPicPr>
          <p:cNvPr id="12" name="Picture 11" descr="scholar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178" y="2148543"/>
            <a:ext cx="6691845" cy="171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355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45" y="-162405"/>
            <a:ext cx="3801423" cy="1042220"/>
          </a:xfrm>
        </p:spPr>
        <p:txBody>
          <a:bodyPr/>
          <a:lstStyle/>
          <a:p>
            <a:r>
              <a:rPr lang="en-US" dirty="0" err="1" smtClean="0"/>
              <a:t>SUpercomputers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err="1" smtClean="0"/>
              <a:t>HOMEwork</a:t>
            </a:r>
            <a:r>
              <a:rPr lang="en-US" dirty="0" smtClean="0"/>
              <a:t> 0.1</a:t>
            </a:r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26355" y="3919276"/>
            <a:ext cx="7728656" cy="1051587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ssh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usrename@scholar.rcac.purdue.edu</a:t>
            </a:r>
            <a:endParaRPr lang="en-US" sz="2200" dirty="0" smtClean="0">
              <a:solidFill>
                <a:srgbClr val="0000FF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r>
              <a:rPr lang="en-US" sz="2200" dirty="0" err="1" smtClean="0">
                <a:solidFill>
                  <a:srgbClr val="000000"/>
                </a:solidFill>
                <a:latin typeface="Courier New"/>
                <a:cs typeface="Courier New"/>
              </a:rPr>
              <a:t>username@scholar.rcac.purdue.edu's</a:t>
            </a:r>
            <a:r>
              <a:rPr lang="en-US" sz="2200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200" dirty="0">
                <a:solidFill>
                  <a:srgbClr val="000000"/>
                </a:solidFill>
                <a:latin typeface="Courier New"/>
                <a:cs typeface="Courier New"/>
              </a:rPr>
              <a:t>password:</a:t>
            </a:r>
            <a:endParaRPr lang="en-US" sz="2200" dirty="0" smtClean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1772" y="1102810"/>
            <a:ext cx="8161377" cy="2800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Please log in </a:t>
            </a:r>
            <a:r>
              <a:rPr lang="en-US" sz="2200" dirty="0" err="1" smtClean="0">
                <a:latin typeface="Arial"/>
                <a:cs typeface="Arial"/>
              </a:rPr>
              <a:t>scholar.rcac.purdue.edu</a:t>
            </a:r>
            <a:r>
              <a:rPr lang="en-US" sz="2200" dirty="0" smtClean="0">
                <a:latin typeface="Arial"/>
                <a:cs typeface="Arial"/>
              </a:rPr>
              <a:t>;</a:t>
            </a:r>
          </a:p>
          <a:p>
            <a:r>
              <a:rPr lang="en-US" sz="2200" dirty="0">
                <a:latin typeface="Arial"/>
                <a:cs typeface="Arial"/>
              </a:rPr>
              <a:t> </a:t>
            </a:r>
            <a:r>
              <a:rPr lang="en-US" sz="2200" dirty="0" smtClean="0">
                <a:latin typeface="Arial"/>
                <a:cs typeface="Arial"/>
              </a:rPr>
              <a:t>    Username: &lt;Your Purdue Career Account&gt;</a:t>
            </a:r>
          </a:p>
          <a:p>
            <a:r>
              <a:rPr lang="en-US" sz="2200" dirty="0">
                <a:latin typeface="Arial"/>
                <a:cs typeface="Arial"/>
              </a:rPr>
              <a:t> </a:t>
            </a:r>
            <a:r>
              <a:rPr lang="en-US" sz="2200" dirty="0" smtClean="0">
                <a:latin typeface="Arial"/>
                <a:cs typeface="Arial"/>
              </a:rPr>
              <a:t>    Password: &lt; Your Purdue Career Account Password&gt;</a:t>
            </a:r>
          </a:p>
          <a:p>
            <a:pPr marL="342900" indent="-34290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Make sure you have the access to Scholar, where your will finish HPC homework. </a:t>
            </a:r>
          </a:p>
          <a:p>
            <a:endParaRPr lang="en-US" sz="22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1532034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45" y="-162405"/>
            <a:ext cx="3801423" cy="1042220"/>
          </a:xfrm>
        </p:spPr>
        <p:txBody>
          <a:bodyPr/>
          <a:lstStyle/>
          <a:p>
            <a:r>
              <a:rPr lang="en-US" dirty="0" err="1" smtClean="0"/>
              <a:t>SUpercomputers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Performance Measurement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2"/>
          </p:nvPr>
        </p:nvSpPr>
        <p:spPr>
          <a:xfrm>
            <a:off x="271145" y="1269935"/>
            <a:ext cx="8705173" cy="4664674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b="1" dirty="0" smtClean="0"/>
              <a:t>FLOPS</a:t>
            </a:r>
            <a:r>
              <a:rPr lang="en-US" sz="2400" dirty="0" smtClean="0"/>
              <a:t>: </a:t>
            </a:r>
            <a:r>
              <a:rPr lang="en-US" sz="2400" b="1" dirty="0" smtClean="0"/>
              <a:t>Fl</a:t>
            </a:r>
            <a:r>
              <a:rPr lang="en-US" sz="2400" dirty="0" smtClean="0"/>
              <a:t>oating point </a:t>
            </a:r>
            <a:r>
              <a:rPr lang="en-US" sz="2400" b="1" dirty="0" smtClean="0"/>
              <a:t>O</a:t>
            </a:r>
            <a:r>
              <a:rPr lang="en-US" sz="2400" dirty="0" smtClean="0"/>
              <a:t>perations </a:t>
            </a:r>
            <a:r>
              <a:rPr lang="en-US" sz="2400" b="1" dirty="0" smtClean="0"/>
              <a:t>P</a:t>
            </a:r>
            <a:r>
              <a:rPr lang="en-US" sz="2400" dirty="0" smtClean="0"/>
              <a:t>er </a:t>
            </a:r>
            <a:r>
              <a:rPr lang="en-US" sz="2400" b="1" dirty="0" smtClean="0"/>
              <a:t>S</a:t>
            </a:r>
            <a:r>
              <a:rPr lang="en-US" sz="2400" dirty="0" smtClean="0"/>
              <a:t>econd</a:t>
            </a:r>
          </a:p>
          <a:p>
            <a:pPr lvl="1"/>
            <a:r>
              <a:rPr lang="en-US" sz="2400" dirty="0" smtClean="0"/>
              <a:t>Usually prefixed by an SI unit of magnitude</a:t>
            </a:r>
          </a:p>
          <a:p>
            <a:pPr lvl="2"/>
            <a:r>
              <a:rPr lang="en-US" sz="2400" dirty="0"/>
              <a:t>Megaflops, Gigaflops, Teraflops, </a:t>
            </a:r>
            <a:r>
              <a:rPr lang="en-US" sz="2400" dirty="0" err="1" smtClean="0"/>
              <a:t>Petaflops</a:t>
            </a:r>
            <a:endParaRPr lang="en-US" sz="2400" dirty="0" smtClean="0"/>
          </a:p>
          <a:p>
            <a:pPr lvl="1"/>
            <a:r>
              <a:rPr lang="en-US" sz="2400" dirty="0"/>
              <a:t>U</a:t>
            </a:r>
            <a:r>
              <a:rPr lang="en-US" sz="2400" dirty="0" smtClean="0"/>
              <a:t>seful </a:t>
            </a:r>
            <a:r>
              <a:rPr lang="en-US" sz="2400" dirty="0"/>
              <a:t>in fields of scientific calculations that make heavy use of floating-point calculations</a:t>
            </a:r>
          </a:p>
          <a:p>
            <a:endParaRPr lang="en-US" sz="2400" dirty="0" smtClean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LINPACK: A benchmark software library written in FORTRAN to compute a n x n system of Linear Algebra. </a:t>
            </a:r>
          </a:p>
          <a:p>
            <a:pPr marL="1085850" lvl="1" indent="-342900"/>
            <a:r>
              <a:rPr lang="en-US" sz="2400" dirty="0" smtClean="0"/>
              <a:t>The result is reported in FLOPS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88925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45" y="-162405"/>
            <a:ext cx="3801423" cy="1042220"/>
          </a:xfrm>
        </p:spPr>
        <p:txBody>
          <a:bodyPr/>
          <a:lstStyle/>
          <a:p>
            <a:r>
              <a:rPr lang="en-US" dirty="0" err="1" smtClean="0"/>
              <a:t>SUpercomputers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World most powerful </a:t>
            </a:r>
          </a:p>
          <a:p>
            <a:r>
              <a:rPr lang="en-US" dirty="0" err="1" smtClean="0"/>
              <a:t>SUpercomputers</a:t>
            </a:r>
            <a:endParaRPr lang="en-US" dirty="0"/>
          </a:p>
        </p:txBody>
      </p:sp>
      <p:pic>
        <p:nvPicPr>
          <p:cNvPr id="6" name="Picture 5" descr="top_hpc.tif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77" r="10671" b="2277"/>
          <a:stretch/>
        </p:blipFill>
        <p:spPr>
          <a:xfrm>
            <a:off x="4535241" y="1269934"/>
            <a:ext cx="4608759" cy="558806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80397" y="914871"/>
            <a:ext cx="36127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Supercomputers of recent years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99582" y="944239"/>
            <a:ext cx="3801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Top Supercomputers as Nov 2016</a:t>
            </a:r>
            <a:endParaRPr lang="en-US" dirty="0"/>
          </a:p>
        </p:txBody>
      </p:sp>
      <p:pic>
        <p:nvPicPr>
          <p:cNvPr id="11" name="Picture 10" descr="top500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601" y="1313571"/>
            <a:ext cx="3766013" cy="4950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105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45" y="-162405"/>
            <a:ext cx="3801423" cy="1042220"/>
          </a:xfrm>
        </p:spPr>
        <p:txBody>
          <a:bodyPr/>
          <a:lstStyle/>
          <a:p>
            <a:r>
              <a:rPr lang="en-US" dirty="0" err="1" smtClean="0"/>
              <a:t>SUpercomputers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 smtClean="0"/>
              <a:t>Purdue’s own</a:t>
            </a:r>
          </a:p>
          <a:p>
            <a:r>
              <a:rPr lang="en-US" dirty="0" err="1" smtClean="0"/>
              <a:t>SUpercomputers</a:t>
            </a:r>
            <a:endParaRPr lang="en-US" dirty="0"/>
          </a:p>
        </p:txBody>
      </p:sp>
      <p:pic>
        <p:nvPicPr>
          <p:cNvPr id="13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064" y="897153"/>
            <a:ext cx="4596378" cy="580595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75738" y="3511599"/>
            <a:ext cx="2166374" cy="59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Impact" charset="0"/>
                <a:ea typeface="Impact" charset="0"/>
                <a:cs typeface="Impact" charset="0"/>
              </a:rPr>
              <a:t>#</a:t>
            </a:r>
            <a:r>
              <a:rPr lang="en-US" sz="3200" dirty="0" smtClean="0">
                <a:latin typeface="Impact" charset="0"/>
                <a:ea typeface="Impact" charset="0"/>
                <a:cs typeface="Impact" charset="0"/>
              </a:rPr>
              <a:t>166 RICE</a:t>
            </a:r>
            <a:endParaRPr lang="en-US" sz="3200" dirty="0"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53468" y="3809934"/>
            <a:ext cx="550011" cy="2505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2015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651135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136744</TotalTime>
  <Words>4100</Words>
  <Application>Microsoft Macintosh PowerPoint</Application>
  <PresentationFormat>On-screen Show (4:3)</PresentationFormat>
  <Paragraphs>805</Paragraphs>
  <Slides>69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0" baseType="lpstr">
      <vt:lpstr>Office Theme</vt:lpstr>
      <vt:lpstr>PowerPoint Presentation</vt:lpstr>
      <vt:lpstr>Overview</vt:lpstr>
      <vt:lpstr>Overview</vt:lpstr>
      <vt:lpstr>Section  Title</vt:lpstr>
      <vt:lpstr>PowerPoint Presentation</vt:lpstr>
      <vt:lpstr>PowerPoint Presentation</vt:lpstr>
      <vt:lpstr>SUpercomputers</vt:lpstr>
      <vt:lpstr>SUpercomputers</vt:lpstr>
      <vt:lpstr>SUpercomputers</vt:lpstr>
      <vt:lpstr>SUpercomputers</vt:lpstr>
      <vt:lpstr>SUpercomputers</vt:lpstr>
      <vt:lpstr>SUpercomputers</vt:lpstr>
      <vt:lpstr>SUpercomputers</vt:lpstr>
      <vt:lpstr>Section  Title</vt:lpstr>
      <vt:lpstr>Overview</vt:lpstr>
      <vt:lpstr>Overview</vt:lpstr>
      <vt:lpstr>Overview</vt:lpstr>
      <vt:lpstr>Basics</vt:lpstr>
      <vt:lpstr>Basics</vt:lpstr>
      <vt:lpstr>Basics</vt:lpstr>
      <vt:lpstr>BASICS</vt:lpstr>
      <vt:lpstr>Basics</vt:lpstr>
      <vt:lpstr>Basics</vt:lpstr>
      <vt:lpstr>FILE</vt:lpstr>
      <vt:lpstr>FILE</vt:lpstr>
      <vt:lpstr>FILE</vt:lpstr>
      <vt:lpstr>FILE</vt:lpstr>
      <vt:lpstr>FILE</vt:lpstr>
      <vt:lpstr>FILE</vt:lpstr>
      <vt:lpstr>FILE</vt:lpstr>
      <vt:lpstr>FILE</vt:lpstr>
      <vt:lpstr>FILE</vt:lpstr>
      <vt:lpstr>commands</vt:lpstr>
      <vt:lpstr>Commands</vt:lpstr>
      <vt:lpstr>commands</vt:lpstr>
      <vt:lpstr>commands</vt:lpstr>
      <vt:lpstr>commands</vt:lpstr>
      <vt:lpstr>commands</vt:lpstr>
      <vt:lpstr>commands</vt:lpstr>
      <vt:lpstr>commands</vt:lpstr>
      <vt:lpstr>commands</vt:lpstr>
      <vt:lpstr>commands</vt:lpstr>
      <vt:lpstr>commands</vt:lpstr>
      <vt:lpstr>commands</vt:lpstr>
      <vt:lpstr>commands</vt:lpstr>
      <vt:lpstr>commands</vt:lpstr>
      <vt:lpstr>commands</vt:lpstr>
      <vt:lpstr>commands</vt:lpstr>
      <vt:lpstr>commands</vt:lpstr>
      <vt:lpstr>conclusion</vt:lpstr>
      <vt:lpstr>conclusion</vt:lpstr>
      <vt:lpstr>conclusion</vt:lpstr>
      <vt:lpstr>conclusion</vt:lpstr>
      <vt:lpstr>Version control</vt:lpstr>
      <vt:lpstr>Version control</vt:lpstr>
      <vt:lpstr>Version control</vt:lpstr>
      <vt:lpstr>Version control</vt:lpstr>
      <vt:lpstr>Version control</vt:lpstr>
      <vt:lpstr>Version control</vt:lpstr>
      <vt:lpstr>Version control</vt:lpstr>
      <vt:lpstr>Version control</vt:lpstr>
      <vt:lpstr>Version control</vt:lpstr>
      <vt:lpstr>Version control</vt:lpstr>
      <vt:lpstr>Version control</vt:lpstr>
      <vt:lpstr>Version control</vt:lpstr>
      <vt:lpstr>Version control</vt:lpstr>
      <vt:lpstr>Version control</vt:lpstr>
      <vt:lpstr>SUpercomputers</vt:lpstr>
      <vt:lpstr>SUpercomputers</vt:lpstr>
    </vt:vector>
  </TitlesOfParts>
  <Company>Purdue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TITLE SECOND LINE AND THIRD LINE</dc:title>
  <dc:creator>Purdue Marketing Communications</dc:creator>
  <cp:lastModifiedBy>Xiao Zhu</cp:lastModifiedBy>
  <cp:revision>452</cp:revision>
  <cp:lastPrinted>2015-08-10T19:11:47Z</cp:lastPrinted>
  <dcterms:created xsi:type="dcterms:W3CDTF">2011-09-20T15:44:26Z</dcterms:created>
  <dcterms:modified xsi:type="dcterms:W3CDTF">2017-01-11T04:22:35Z</dcterms:modified>
</cp:coreProperties>
</file>